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xls" ContentType="application/vnd.ms-excel"/>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257" r:id="rId3"/>
    <p:sldId id="287" r:id="rId4"/>
    <p:sldId id="293" r:id="rId5"/>
    <p:sldId id="278" r:id="rId6"/>
    <p:sldId id="279" r:id="rId7"/>
    <p:sldId id="326" r:id="rId8"/>
    <p:sldId id="327" r:id="rId9"/>
    <p:sldId id="323" r:id="rId10"/>
    <p:sldId id="309" r:id="rId11"/>
    <p:sldId id="317" r:id="rId12"/>
    <p:sldId id="258" r:id="rId13"/>
    <p:sldId id="259" r:id="rId14"/>
    <p:sldId id="268" r:id="rId15"/>
    <p:sldId id="304" r:id="rId16"/>
    <p:sldId id="301" r:id="rId17"/>
    <p:sldId id="290" r:id="rId18"/>
    <p:sldId id="292" r:id="rId19"/>
    <p:sldId id="308" r:id="rId20"/>
    <p:sldId id="318" r:id="rId21"/>
    <p:sldId id="320" r:id="rId22"/>
    <p:sldId id="319" r:id="rId23"/>
    <p:sldId id="305" r:id="rId24"/>
    <p:sldId id="311" r:id="rId25"/>
    <p:sldId id="302" r:id="rId26"/>
    <p:sldId id="312" r:id="rId27"/>
    <p:sldId id="267" r:id="rId28"/>
    <p:sldId id="264" r:id="rId29"/>
    <p:sldId id="265" r:id="rId30"/>
    <p:sldId id="314" r:id="rId31"/>
    <p:sldId id="310" r:id="rId32"/>
    <p:sldId id="261" r:id="rId33"/>
    <p:sldId id="262" r:id="rId34"/>
    <p:sldId id="271" r:id="rId35"/>
    <p:sldId id="306" r:id="rId36"/>
    <p:sldId id="273" r:id="rId37"/>
    <p:sldId id="321" r:id="rId38"/>
    <p:sldId id="322" r:id="rId39"/>
    <p:sldId id="325" r:id="rId40"/>
    <p:sldId id="280" r:id="rId41"/>
    <p:sldId id="324" r:id="rId42"/>
    <p:sldId id="296" r:id="rId43"/>
    <p:sldId id="295" r:id="rId44"/>
    <p:sldId id="328" r:id="rId45"/>
    <p:sldId id="276" r:id="rId46"/>
    <p:sldId id="315" r:id="rId47"/>
    <p:sldId id="316" r:id="rId48"/>
    <p:sldId id="298" r:id="rId49"/>
    <p:sldId id="285" r:id="rId50"/>
    <p:sldId id="283" r:id="rId51"/>
    <p:sldId id="288"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739" autoAdjust="0"/>
    <p:restoredTop sz="94660"/>
  </p:normalViewPr>
  <p:slideViewPr>
    <p:cSldViewPr>
      <p:cViewPr>
        <p:scale>
          <a:sx n="100" d="100"/>
          <a:sy n="100" d="100"/>
        </p:scale>
        <p:origin x="-1188" y="27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86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2" Type="http://schemas.openxmlformats.org/officeDocument/2006/relationships/oleObject" Target="NULL"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bar"/>
        <c:grouping val="clustered"/>
        <c:varyColors val="0"/>
        <c:ser>
          <c:idx val="0"/>
          <c:order val="0"/>
          <c:invertIfNegative val="0"/>
          <c:cat>
            <c:strRef>
              <c:f>DemoBldgProj!$D$153:$D$164</c:f>
              <c:strCache>
                <c:ptCount val="12"/>
                <c:pt idx="0">
                  <c:v>Non-dom_1</c:v>
                </c:pt>
                <c:pt idx="1">
                  <c:v>Ad(&lt;60)1_1</c:v>
                </c:pt>
                <c:pt idx="2">
                  <c:v>Ad(&lt;60)2_2</c:v>
                </c:pt>
                <c:pt idx="3">
                  <c:v>Ad(&gt;60)1_1</c:v>
                </c:pt>
                <c:pt idx="4">
                  <c:v>Ad(&gt;60)2_2</c:v>
                </c:pt>
                <c:pt idx="5">
                  <c:v>Ad3_3</c:v>
                </c:pt>
                <c:pt idx="6">
                  <c:v>Ad1Ch1_2</c:v>
                </c:pt>
                <c:pt idx="7">
                  <c:v>Ad2Ch1_3</c:v>
                </c:pt>
                <c:pt idx="8">
                  <c:v>Ad2Ch2_4</c:v>
                </c:pt>
                <c:pt idx="9">
                  <c:v>Ad2Ch3_5</c:v>
                </c:pt>
                <c:pt idx="10">
                  <c:v>Ad2Ch4_6</c:v>
                </c:pt>
                <c:pt idx="11">
                  <c:v>Ad2Ch5_7</c:v>
                </c:pt>
              </c:strCache>
            </c:strRef>
          </c:cat>
          <c:val>
            <c:numRef>
              <c:f>DemoBldgProj!$E$153:$E$164</c:f>
              <c:numCache>
                <c:formatCode>General</c:formatCode>
                <c:ptCount val="12"/>
                <c:pt idx="0">
                  <c:v>4.1292262077331543</c:v>
                </c:pt>
                <c:pt idx="1">
                  <c:v>2.597430944442749</c:v>
                </c:pt>
                <c:pt idx="2">
                  <c:v>5.3296232223510804</c:v>
                </c:pt>
                <c:pt idx="3">
                  <c:v>11.218385696411048</c:v>
                </c:pt>
                <c:pt idx="4">
                  <c:v>4.0771617889404324</c:v>
                </c:pt>
                <c:pt idx="5">
                  <c:v>1.788640141487138</c:v>
                </c:pt>
                <c:pt idx="6">
                  <c:v>1.6915506124496458</c:v>
                </c:pt>
                <c:pt idx="7">
                  <c:v>2.1765687465667742</c:v>
                </c:pt>
                <c:pt idx="8">
                  <c:v>2.7410418987274823</c:v>
                </c:pt>
                <c:pt idx="9">
                  <c:v>0.95173901319505494</c:v>
                </c:pt>
                <c:pt idx="10">
                  <c:v>0.18917885422706604</c:v>
                </c:pt>
                <c:pt idx="11">
                  <c:v>7.879195362329483E-2</c:v>
                </c:pt>
              </c:numCache>
            </c:numRef>
          </c:val>
        </c:ser>
        <c:dLbls>
          <c:showLegendKey val="0"/>
          <c:showVal val="0"/>
          <c:showCatName val="0"/>
          <c:showSerName val="0"/>
          <c:showPercent val="0"/>
          <c:showBubbleSize val="0"/>
        </c:dLbls>
        <c:gapWidth val="150"/>
        <c:axId val="125335424"/>
        <c:axId val="125336960"/>
      </c:barChart>
      <c:catAx>
        <c:axId val="125335424"/>
        <c:scaling>
          <c:orientation val="minMax"/>
        </c:scaling>
        <c:delete val="0"/>
        <c:axPos val="l"/>
        <c:numFmt formatCode="General" sourceLinked="1"/>
        <c:majorTickMark val="out"/>
        <c:minorTickMark val="none"/>
        <c:tickLblPos val="nextTo"/>
        <c:crossAx val="125336960"/>
        <c:crosses val="autoZero"/>
        <c:auto val="1"/>
        <c:lblAlgn val="ctr"/>
        <c:lblOffset val="100"/>
        <c:noMultiLvlLbl val="0"/>
      </c:catAx>
      <c:valAx>
        <c:axId val="125336960"/>
        <c:scaling>
          <c:orientation val="minMax"/>
        </c:scaling>
        <c:delete val="0"/>
        <c:axPos val="b"/>
        <c:majorGridlines/>
        <c:title>
          <c:tx>
            <c:rich>
              <a:bodyPr/>
              <a:lstStyle/>
              <a:p>
                <a:pPr>
                  <a:defRPr/>
                </a:pPr>
                <a:r>
                  <a:rPr lang="en-US"/>
                  <a:t>M</a:t>
                </a:r>
              </a:p>
            </c:rich>
          </c:tx>
          <c:layout/>
          <c:overlay val="0"/>
        </c:title>
        <c:numFmt formatCode="General" sourceLinked="1"/>
        <c:majorTickMark val="out"/>
        <c:minorTickMark val="none"/>
        <c:tickLblPos val="nextTo"/>
        <c:crossAx val="125335424"/>
        <c:crosses val="autoZero"/>
        <c:crossBetween val="between"/>
      </c:valAx>
    </c:plotArea>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5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591134-C849-47D9-8C52-DFD4CE04507E}" type="datetimeFigureOut">
              <a:rPr lang="en-US" smtClean="0"/>
              <a:pPr/>
              <a:t>1/23/2013</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D13BB3-2E81-4080-A49E-989275120D97}" type="slidenum">
              <a:rPr lang="en-GB" smtClean="0"/>
              <a:pPr/>
              <a:t>‹#›</a:t>
            </a:fld>
            <a:endParaRPr lang="en-GB"/>
          </a:p>
        </p:txBody>
      </p:sp>
    </p:spTree>
    <p:extLst>
      <p:ext uri="{BB962C8B-B14F-4D97-AF65-F5344CB8AC3E}">
        <p14:creationId xmlns:p14="http://schemas.microsoft.com/office/powerpoint/2010/main" val="5383346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D11F8A-EE7A-4302-8843-869D07A528A7}" type="slidenum">
              <a:rPr lang="en-GB"/>
              <a:pPr/>
              <a:t>1</a:t>
            </a:fld>
            <a:endParaRPr lang="en-GB"/>
          </a:p>
        </p:txBody>
      </p:sp>
      <p:sp>
        <p:nvSpPr>
          <p:cNvPr id="209922" name="Rectangle 2"/>
          <p:cNvSpPr>
            <a:spLocks noGrp="1" noRot="1" noChangeAspect="1" noChangeArrowheads="1" noTextEdit="1"/>
          </p:cNvSpPr>
          <p:nvPr>
            <p:ph type="sldImg"/>
          </p:nvPr>
        </p:nvSpPr>
        <p:spPr>
          <a:ln/>
        </p:spPr>
      </p:sp>
      <p:sp>
        <p:nvSpPr>
          <p:cNvPr id="209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0EBF77-125E-41CA-97F2-1E1E1319E605}" type="slidenum">
              <a:rPr lang="en-US"/>
              <a:pPr/>
              <a:t>10</a:t>
            </a:fld>
            <a:endParaRPr lang="en-US"/>
          </a:p>
        </p:txBody>
      </p:sp>
      <p:sp>
        <p:nvSpPr>
          <p:cNvPr id="4560898" name="Rectangle 2"/>
          <p:cNvSpPr>
            <a:spLocks noGrp="1" noRot="1" noChangeAspect="1" noChangeArrowheads="1" noTextEdit="1"/>
          </p:cNvSpPr>
          <p:nvPr>
            <p:ph type="sldImg"/>
          </p:nvPr>
        </p:nvSpPr>
        <p:spPr>
          <a:ln/>
        </p:spPr>
      </p:sp>
      <p:sp>
        <p:nvSpPr>
          <p:cNvPr id="456089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99C0D52-6B37-4F2B-AF0B-5E4903099BB6}" type="slidenum">
              <a:rPr lang="en-US"/>
              <a:pPr/>
              <a:t>11</a:t>
            </a:fld>
            <a:endParaRPr lang="en-US"/>
          </a:p>
        </p:txBody>
      </p:sp>
      <p:sp>
        <p:nvSpPr>
          <p:cNvPr id="4563970" name="Rectangle 2"/>
          <p:cNvSpPr>
            <a:spLocks noGrp="1" noRot="1" noChangeAspect="1" noChangeArrowheads="1" noTextEdit="1"/>
          </p:cNvSpPr>
          <p:nvPr>
            <p:ph type="sldImg"/>
          </p:nvPr>
        </p:nvSpPr>
        <p:spPr>
          <a:ln/>
        </p:spPr>
      </p:sp>
      <p:sp>
        <p:nvSpPr>
          <p:cNvPr id="4563971"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F4C17-A2FE-4FD3-8693-0E45C7923A35}" type="slidenum">
              <a:rPr lang="en-US"/>
              <a:pPr/>
              <a:t>12</a:t>
            </a:fld>
            <a:endParaRPr lang="en-US"/>
          </a:p>
        </p:txBody>
      </p:sp>
      <p:sp>
        <p:nvSpPr>
          <p:cNvPr id="4562946" name="Rectangle 2"/>
          <p:cNvSpPr>
            <a:spLocks noGrp="1" noRot="1" noChangeAspect="1" noChangeArrowheads="1" noTextEdit="1"/>
          </p:cNvSpPr>
          <p:nvPr>
            <p:ph type="sldImg"/>
          </p:nvPr>
        </p:nvSpPr>
        <p:spPr>
          <a:ln/>
        </p:spPr>
      </p:sp>
      <p:sp>
        <p:nvSpPr>
          <p:cNvPr id="45629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4DF4C17-A2FE-4FD3-8693-0E45C7923A35}" type="slidenum">
              <a:rPr lang="en-US"/>
              <a:pPr/>
              <a:t>13</a:t>
            </a:fld>
            <a:endParaRPr lang="en-US"/>
          </a:p>
        </p:txBody>
      </p:sp>
      <p:sp>
        <p:nvSpPr>
          <p:cNvPr id="4562946" name="Rectangle 2"/>
          <p:cNvSpPr>
            <a:spLocks noGrp="1" noRot="1" noChangeAspect="1" noChangeArrowheads="1" noTextEdit="1"/>
          </p:cNvSpPr>
          <p:nvPr>
            <p:ph type="sldImg"/>
          </p:nvPr>
        </p:nvSpPr>
        <p:spPr>
          <a:ln/>
        </p:spPr>
      </p:sp>
      <p:sp>
        <p:nvSpPr>
          <p:cNvPr id="4562947"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p:txBody>
          <a:bodyPr/>
          <a:lstStyle/>
          <a:p>
            <a:pPr>
              <a:defRPr/>
            </a:pPr>
            <a:fld id="{71E3E0F5-E5D5-4DD8-B484-0DB579840573}" type="slidenum">
              <a:rPr lang="en-GB"/>
              <a:pPr>
                <a:defRPr/>
              </a:pPr>
              <a:t>14</a:t>
            </a:fld>
            <a:endParaRPr lang="en-GB"/>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p:txBody>
          <a:bodyPr/>
          <a:lstStyle/>
          <a:p>
            <a:pPr>
              <a:defRPr/>
            </a:pPr>
            <a:fld id="{71E3E0F5-E5D5-4DD8-B484-0DB579840573}" type="slidenum">
              <a:rPr lang="en-GB"/>
              <a:pPr>
                <a:defRPr/>
              </a:pPr>
              <a:t>15</a:t>
            </a:fld>
            <a:endParaRPr lang="en-GB"/>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p:txBody>
          <a:bodyPr/>
          <a:lstStyle/>
          <a:p>
            <a:pPr>
              <a:defRPr/>
            </a:pPr>
            <a:fld id="{71E3E0F5-E5D5-4DD8-B484-0DB579840573}" type="slidenum">
              <a:rPr lang="en-GB"/>
              <a:pPr>
                <a:defRPr/>
              </a:pPr>
              <a:t>16</a:t>
            </a:fld>
            <a:endParaRPr lang="en-GB"/>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p:spPr>
      </p:sp>
      <p:sp>
        <p:nvSpPr>
          <p:cNvPr id="7475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p:txBody>
          <a:bodyPr/>
          <a:lstStyle/>
          <a:p>
            <a:pPr>
              <a:defRPr/>
            </a:pPr>
            <a:fld id="{71E3E0F5-E5D5-4DD8-B484-0DB579840573}" type="slidenum">
              <a:rPr lang="en-GB"/>
              <a:pPr>
                <a:defRPr/>
              </a:pPr>
              <a:t>17</a:t>
            </a:fld>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p:txBody>
          <a:bodyPr/>
          <a:lstStyle/>
          <a:p>
            <a:pPr>
              <a:defRPr/>
            </a:pPr>
            <a:fld id="{09F1F96F-BA27-4EB0-BD7B-365CC9A6538A}" type="slidenum">
              <a:rPr lang="en-GB"/>
              <a:pPr>
                <a:defRPr/>
              </a:pPr>
              <a:t>18</a:t>
            </a:fld>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p:txBody>
          <a:bodyPr/>
          <a:lstStyle/>
          <a:p>
            <a:pPr>
              <a:defRPr/>
            </a:pPr>
            <a:fld id="{09F1F96F-BA27-4EB0-BD7B-365CC9A6538A}" type="slidenum">
              <a:rPr lang="en-GB"/>
              <a:pPr>
                <a:defRPr/>
              </a:pPr>
              <a:t>19</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2</a:t>
            </a:fld>
            <a:endParaRPr lang="en-GB"/>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p:txBody>
          <a:bodyPr/>
          <a:lstStyle/>
          <a:p>
            <a:pPr>
              <a:defRPr/>
            </a:pPr>
            <a:fld id="{DCF7641F-4A9D-4790-807A-5293573CE9C2}" type="slidenum">
              <a:rPr lang="en-GB"/>
              <a:pPr>
                <a:defRPr/>
              </a:pPr>
              <a:t>20</a:t>
            </a:fld>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p:txBody>
          <a:bodyPr/>
          <a:lstStyle/>
          <a:p>
            <a:pPr>
              <a:defRPr/>
            </a:pPr>
            <a:fld id="{DCF7641F-4A9D-4790-807A-5293573CE9C2}" type="slidenum">
              <a:rPr lang="en-GB"/>
              <a:pPr>
                <a:defRPr/>
              </a:pPr>
              <a:t>21</a:t>
            </a:fld>
            <a:endParaRPr lang="en-GB"/>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p:txBody>
          <a:bodyPr/>
          <a:lstStyle/>
          <a:p>
            <a:pPr>
              <a:defRPr/>
            </a:pPr>
            <a:fld id="{DCF7641F-4A9D-4790-807A-5293573CE9C2}" type="slidenum">
              <a:rPr lang="en-GB"/>
              <a:pPr>
                <a:defRPr/>
              </a:pPr>
              <a:t>22</a:t>
            </a:fld>
            <a:endParaRPr lang="en-GB"/>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p:txBody>
          <a:bodyPr/>
          <a:lstStyle/>
          <a:p>
            <a:pPr>
              <a:defRPr/>
            </a:pPr>
            <a:fld id="{7E042BB0-400E-4456-B41D-CF71FFEED221}" type="slidenum">
              <a:rPr lang="en-US"/>
              <a:pPr>
                <a:defRPr/>
              </a:pPr>
              <a:t>23</a:t>
            </a:fld>
            <a:endParaRPr lang="en-US"/>
          </a:p>
        </p:txBody>
      </p:sp>
      <p:sp>
        <p:nvSpPr>
          <p:cNvPr id="7373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373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p:txBody>
          <a:bodyPr/>
          <a:lstStyle/>
          <a:p>
            <a:pPr>
              <a:defRPr/>
            </a:pPr>
            <a:fld id="{E43B6CA1-C8BE-498A-A34E-742FF690A96A}" type="slidenum">
              <a:rPr lang="en-GB"/>
              <a:pPr>
                <a:defRPr/>
              </a:pPr>
              <a:t>24</a:t>
            </a:fld>
            <a:endParaRPr lang="en-GB"/>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p:spPr>
      </p:sp>
      <p:sp>
        <p:nvSpPr>
          <p:cNvPr id="7065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p:txBody>
          <a:bodyPr/>
          <a:lstStyle/>
          <a:p>
            <a:pPr>
              <a:defRPr/>
            </a:pPr>
            <a:fld id="{DCF7641F-4A9D-4790-807A-5293573CE9C2}" type="slidenum">
              <a:rPr lang="en-GB"/>
              <a:pPr>
                <a:defRPr/>
              </a:pPr>
              <a:t>25</a:t>
            </a:fld>
            <a:endParaRPr lang="en-GB"/>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p:txBody>
          <a:bodyPr/>
          <a:lstStyle/>
          <a:p>
            <a:pPr>
              <a:defRPr/>
            </a:pPr>
            <a:fld id="{E43B6CA1-C8BE-498A-A34E-742FF690A96A}" type="slidenum">
              <a:rPr lang="en-GB"/>
              <a:pPr>
                <a:defRPr/>
              </a:pPr>
              <a:t>26</a:t>
            </a:fld>
            <a:endParaRPr lang="en-GB"/>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81924" name="Slide Number Placeholder 3"/>
          <p:cNvSpPr>
            <a:spLocks noGrp="1"/>
          </p:cNvSpPr>
          <p:nvPr>
            <p:ph type="sldNum" sz="quarter" idx="5"/>
          </p:nvPr>
        </p:nvSpPr>
        <p:spPr/>
        <p:txBody>
          <a:bodyPr/>
          <a:lstStyle/>
          <a:p>
            <a:pPr>
              <a:defRPr/>
            </a:pPr>
            <a:fld id="{AE7EF2F9-7C21-4598-96B6-6BF4188BAF1E}" type="slidenum">
              <a:rPr lang="en-GB"/>
              <a:pPr>
                <a:defRPr/>
              </a:pPr>
              <a:t>27</a:t>
            </a:fld>
            <a:endParaRPr lang="en-GB"/>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69635" name="Notes Placeholder 2"/>
          <p:cNvSpPr>
            <a:spLocks noGrp="1"/>
          </p:cNvSpPr>
          <p:nvPr>
            <p:ph type="body" idx="1"/>
          </p:nvPr>
        </p:nvSpPr>
        <p:spPr>
          <a:noFill/>
          <a:ln/>
        </p:spPr>
        <p:txBody>
          <a:bodyPr/>
          <a:lstStyle/>
          <a:p>
            <a:endParaRPr lang="en-US" smtClean="0"/>
          </a:p>
        </p:txBody>
      </p:sp>
      <p:sp>
        <p:nvSpPr>
          <p:cNvPr id="69636" name="Slide Number Placeholder 3"/>
          <p:cNvSpPr>
            <a:spLocks noGrp="1"/>
          </p:cNvSpPr>
          <p:nvPr>
            <p:ph type="sldNum" sz="quarter" idx="5"/>
          </p:nvPr>
        </p:nvSpPr>
        <p:spPr>
          <a:noFill/>
        </p:spPr>
        <p:txBody>
          <a:bodyPr/>
          <a:lstStyle/>
          <a:p>
            <a:fld id="{F501F192-4EA1-4277-9848-B592D5F786AA}" type="slidenum">
              <a:rPr lang="en-GB" smtClean="0"/>
              <a:pPr/>
              <a:t>28</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endParaRPr lang="en-US" smtClean="0"/>
          </a:p>
        </p:txBody>
      </p:sp>
      <p:sp>
        <p:nvSpPr>
          <p:cNvPr id="70660" name="Slide Number Placeholder 3"/>
          <p:cNvSpPr>
            <a:spLocks noGrp="1"/>
          </p:cNvSpPr>
          <p:nvPr>
            <p:ph type="sldNum" sz="quarter" idx="5"/>
          </p:nvPr>
        </p:nvSpPr>
        <p:spPr>
          <a:noFill/>
        </p:spPr>
        <p:txBody>
          <a:bodyPr/>
          <a:lstStyle/>
          <a:p>
            <a:fld id="{86780CAC-77CB-4A12-BC1A-8888B919DE4C}" type="slidenum">
              <a:rPr lang="en-GB" smtClean="0"/>
              <a:pPr/>
              <a:t>29</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490363-9D65-4A4A-83AA-60EAF899DDCE}" type="slidenum">
              <a:rPr lang="en-US" smtClean="0"/>
              <a:pPr/>
              <a:t>3</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A9C39C9F-FA07-4B00-BE83-F921BA8A1847}" type="slidenum">
              <a:rPr lang="en-US" smtClean="0"/>
              <a:pPr/>
              <a:t>30</a:t>
            </a:fld>
            <a:endParaRPr lang="en-US"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p:txBody>
          <a:bodyPr/>
          <a:lstStyle/>
          <a:p>
            <a:pPr>
              <a:defRPr/>
            </a:pPr>
            <a:fld id="{C7082FB1-40C1-4095-A67A-4210652CB59D}" type="slidenum">
              <a:rPr lang="en-US"/>
              <a:pPr>
                <a:defRPr/>
              </a:pPr>
              <a:t>31</a:t>
            </a:fld>
            <a:endParaRPr lang="en-US"/>
          </a:p>
        </p:txBody>
      </p:sp>
      <p:sp>
        <p:nvSpPr>
          <p:cNvPr id="8192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192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FCEB3D5C-F85D-4D2D-BD53-9110F1836BEC}" type="slidenum">
              <a:rPr lang="en-US" smtClean="0">
                <a:latin typeface="Arial" pitchFamily="34" charset="0"/>
              </a:rPr>
              <a:pPr>
                <a:defRPr/>
              </a:pPr>
              <a:t>32</a:t>
            </a:fld>
            <a:endParaRPr lang="en-US" smtClean="0">
              <a:latin typeface="Arial" pitchFamily="34" charset="0"/>
            </a:endParaRPr>
          </a:p>
        </p:txBody>
      </p:sp>
      <p:sp>
        <p:nvSpPr>
          <p:cNvPr id="7987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987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p:txBody>
          <a:bodyPr/>
          <a:lstStyle/>
          <a:p>
            <a:pPr>
              <a:defRPr/>
            </a:pPr>
            <a:fld id="{2913D758-C531-4502-BE49-889EFCF55503}" type="slidenum">
              <a:rPr lang="en-US" smtClean="0">
                <a:latin typeface="Arial" pitchFamily="34" charset="0"/>
              </a:rPr>
              <a:pPr>
                <a:defRPr/>
              </a:pPr>
              <a:t>33</a:t>
            </a:fld>
            <a:endParaRPr lang="en-US" smtClean="0">
              <a:latin typeface="Arial" pitchFamily="34" charset="0"/>
            </a:endParaRPr>
          </a:p>
        </p:txBody>
      </p:sp>
      <p:sp>
        <p:nvSpPr>
          <p:cNvPr id="8089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8090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9D455AEB-D547-4D18-ACE7-F12B715CF13D}" type="slidenum">
              <a:rPr lang="en-US"/>
              <a:pPr>
                <a:defRPr/>
              </a:pPr>
              <a:t>34</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p:txBody>
          <a:bodyPr/>
          <a:lstStyle/>
          <a:p>
            <a:pPr>
              <a:defRPr/>
            </a:pPr>
            <a:fld id="{9D455AEB-D547-4D18-ACE7-F12B715CF13D}" type="slidenum">
              <a:rPr lang="en-US"/>
              <a:pPr>
                <a:defRPr/>
              </a:pPr>
              <a:t>35</a:t>
            </a:fld>
            <a:endParaRPr lang="en-US"/>
          </a:p>
        </p:txBody>
      </p:sp>
      <p:sp>
        <p:nvSpPr>
          <p:cNvPr id="7168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168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p:txBody>
          <a:bodyPr/>
          <a:lstStyle/>
          <a:p>
            <a:pPr>
              <a:defRPr/>
            </a:pPr>
            <a:fld id="{E9775B0C-4469-4647-8153-C90DE775B60A}" type="slidenum">
              <a:rPr lang="en-US"/>
              <a:pPr>
                <a:defRPr/>
              </a:pPr>
              <a:t>36</a:t>
            </a:fld>
            <a:endParaRPr lang="en-US"/>
          </a:p>
        </p:txBody>
      </p:sp>
      <p:sp>
        <p:nvSpPr>
          <p:cNvPr id="7270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270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p:txBody>
          <a:bodyPr/>
          <a:lstStyle/>
          <a:p>
            <a:pPr>
              <a:defRPr/>
            </a:pPr>
            <a:fld id="{22961245-0E77-4197-97EB-7058C6F561F7}" type="slidenum">
              <a:rPr lang="en-US" smtClean="0"/>
              <a:pPr>
                <a:defRPr/>
              </a:pPr>
              <a:t>37</a:t>
            </a:fld>
            <a:endParaRPr lang="en-US" smtClean="0"/>
          </a:p>
        </p:txBody>
      </p:sp>
      <p:sp>
        <p:nvSpPr>
          <p:cNvPr id="1105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10596" name="Rectangle 3"/>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333DEB2C-8CB7-4D22-8F25-40412964A6C2}" type="slidenum">
              <a:rPr lang="en-US" smtClean="0"/>
              <a:pPr>
                <a:defRPr/>
              </a:pPr>
              <a:t>38</a:t>
            </a:fld>
            <a:endParaRPr lang="en-US" smtClean="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p:txBody>
          <a:bodyPr/>
          <a:lstStyle/>
          <a:p>
            <a:pPr>
              <a:defRPr/>
            </a:pPr>
            <a:fld id="{333DEB2C-8CB7-4D22-8F25-40412964A6C2}" type="slidenum">
              <a:rPr lang="en-US" smtClean="0"/>
              <a:pPr>
                <a:defRPr/>
              </a:pPr>
              <a:t>39</a:t>
            </a:fld>
            <a:endParaRPr lang="en-US" smtClean="0"/>
          </a:p>
        </p:txBody>
      </p:sp>
      <p:sp>
        <p:nvSpPr>
          <p:cNvPr id="1034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103428"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p:txBody>
          <a:bodyPr/>
          <a:lstStyle/>
          <a:p>
            <a:pPr>
              <a:defRPr/>
            </a:pPr>
            <a:fld id="{CAE97919-858E-464C-8A9C-4FF00388F7FC}" type="slidenum">
              <a:rPr lang="en-US" smtClean="0"/>
              <a:pPr>
                <a:defRPr/>
              </a:pPr>
              <a:t>4</a:t>
            </a:fld>
            <a:endParaRPr lang="en-US" smtClean="0"/>
          </a:p>
        </p:txBody>
      </p:sp>
      <p:sp>
        <p:nvSpPr>
          <p:cNvPr id="5939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5939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40</a:t>
            </a:fld>
            <a:endParaRPr lang="en-GB"/>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FB4120-2E08-4BE3-A1F0-99C2C3328D8A}" type="slidenum">
              <a:rPr lang="en-US"/>
              <a:pPr/>
              <a:t>41</a:t>
            </a:fld>
            <a:endParaRPr lang="en-US"/>
          </a:p>
        </p:txBody>
      </p:sp>
      <p:sp>
        <p:nvSpPr>
          <p:cNvPr id="4566018" name="Rectangle 2"/>
          <p:cNvSpPr>
            <a:spLocks noGrp="1" noRot="1" noChangeAspect="1" noChangeArrowheads="1" noTextEdit="1"/>
          </p:cNvSpPr>
          <p:nvPr>
            <p:ph type="sldImg"/>
          </p:nvPr>
        </p:nvSpPr>
        <p:spPr>
          <a:ln/>
        </p:spPr>
      </p:sp>
      <p:sp>
        <p:nvSpPr>
          <p:cNvPr id="456601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42</a:t>
            </a:fld>
            <a:endParaRPr lang="en-GB"/>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43</a:t>
            </a:fld>
            <a:endParaRPr lang="en-GB"/>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44</a:t>
            </a:fld>
            <a:endParaRPr lang="en-GB"/>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853C23F-41A8-4238-AA9D-ABA6564D3BCB}" type="slidenum">
              <a:rPr lang="en-GB" smtClean="0"/>
              <a:pPr>
                <a:defRPr/>
              </a:pPr>
              <a:t>45</a:t>
            </a:fld>
            <a:endParaRPr lang="en-GB"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5A8BD927-696C-41D5-834D-039762835A9D}" type="slidenum">
              <a:rPr lang="en-GB" smtClean="0"/>
              <a:pPr/>
              <a:t>46</a:t>
            </a:fld>
            <a:endParaRPr lang="en-GB"/>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5567D9E-0F99-4A1C-B11B-E188716E9F52}" type="slidenum">
              <a:rPr lang="en-GB" smtClean="0"/>
              <a:pPr>
                <a:defRPr/>
              </a:pPr>
              <a:t>47</a:t>
            </a:fld>
            <a:endParaRPr lang="en-GB"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40CC18E2-FE54-4ADC-B09F-1460A4E1AE51}" type="slidenum">
              <a:rPr lang="en-GB" smtClean="0"/>
              <a:pPr>
                <a:defRPr/>
              </a:pPr>
              <a:t>48</a:t>
            </a:fld>
            <a:endParaRPr lang="en-GB"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58372" name="Slide Number Placeholder 3"/>
          <p:cNvSpPr>
            <a:spLocks noGrp="1"/>
          </p:cNvSpPr>
          <p:nvPr>
            <p:ph type="sldNum" sz="quarter" idx="5"/>
          </p:nvPr>
        </p:nvSpPr>
        <p:spPr/>
        <p:txBody>
          <a:bodyPr/>
          <a:lstStyle/>
          <a:p>
            <a:pPr>
              <a:defRPr/>
            </a:pPr>
            <a:fld id="{E71054B9-8F56-4BDD-AA62-D4E9770C1C55}" type="slidenum">
              <a:rPr lang="en-US" smtClean="0"/>
              <a:pPr>
                <a:defRPr/>
              </a:pPr>
              <a:t>49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773096D3-F5D0-4FAC-A854-7776302181E7}" type="slidenum">
              <a:rPr lang="en-US" smtClean="0"/>
              <a:pPr>
                <a:defRPr/>
              </a:pPr>
              <a:t>5</a:t>
            </a:fld>
            <a:endParaRPr lang="en-US" smtClean="0"/>
          </a:p>
        </p:txBody>
      </p:sp>
      <p:sp>
        <p:nvSpPr>
          <p:cNvPr id="90115"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0116"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ea typeface="ＭＳ Ｐゴシック" pitchFamily="34" charset="-128"/>
            </a:endParaRPr>
          </a:p>
        </p:txBody>
      </p:sp>
      <p:sp>
        <p:nvSpPr>
          <p:cNvPr id="46084" name="Slide Number Placeholder 3"/>
          <p:cNvSpPr>
            <a:spLocks noGrp="1"/>
          </p:cNvSpPr>
          <p:nvPr>
            <p:ph type="sldNum" sz="quarter" idx="5"/>
          </p:nvPr>
        </p:nvSpPr>
        <p:spPr/>
        <p:txBody>
          <a:bodyPr/>
          <a:lstStyle/>
          <a:p>
            <a:pPr>
              <a:defRPr/>
            </a:pPr>
            <a:fld id="{42C0EB5A-95E6-44C0-940C-7AD4E296438B}" type="slidenum">
              <a:rPr lang="en-GB" smtClean="0">
                <a:ea typeface="ＭＳ Ｐゴシック" pitchFamily="34" charset="-128"/>
              </a:rPr>
              <a:pPr>
                <a:defRPr/>
              </a:pPr>
              <a:t>50</a:t>
            </a:fld>
            <a:endParaRPr lang="en-GB" smtClean="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C9B387B-878D-4A57-BCD8-FE7A05440D46}" type="slidenum">
              <a:rPr lang="en-GB"/>
              <a:pPr/>
              <a:t>51</a:t>
            </a:fld>
            <a:endParaRPr lang="en-GB"/>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p:txBody>
          <a:bodyPr/>
          <a:lstStyle/>
          <a:p>
            <a:pPr>
              <a:defRPr/>
            </a:pPr>
            <a:fld id="{E52A62BE-64B7-4D2E-8062-A4CC2F844948}" type="slidenum">
              <a:rPr lang="en-US" smtClean="0"/>
              <a:pPr>
                <a:defRPr/>
              </a:pPr>
              <a:t>6</a:t>
            </a:fld>
            <a:endParaRPr lang="en-US" smtClean="0"/>
          </a:p>
        </p:txBody>
      </p:sp>
      <p:sp>
        <p:nvSpPr>
          <p:cNvPr id="91139"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91140"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85490363-9D65-4A4A-83AA-60EAF899DDCE}" type="slidenum">
              <a:rPr lang="en-US" smtClean="0"/>
              <a:pPr/>
              <a:t>7</a:t>
            </a:fld>
            <a:endParaRPr 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p:spPr>
      </p:sp>
      <p:sp>
        <p:nvSpPr>
          <p:cNvPr id="3174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GB" smtClean="0"/>
          </a:p>
        </p:txBody>
      </p:sp>
      <p:sp>
        <p:nvSpPr>
          <p:cNvPr id="4" name="Slide Number Placeholder 3"/>
          <p:cNvSpPr>
            <a:spLocks noGrp="1"/>
          </p:cNvSpPr>
          <p:nvPr>
            <p:ph type="sldNum" sz="quarter" idx="5"/>
          </p:nvPr>
        </p:nvSpPr>
        <p:spPr/>
        <p:txBody>
          <a:bodyPr/>
          <a:lstStyle/>
          <a:p>
            <a:pPr>
              <a:defRPr/>
            </a:pPr>
            <a:fld id="{E89F651E-8A12-407A-BFCB-993D0CC45C3A}" type="slidenum">
              <a:rPr lang="en-GB" smtClean="0"/>
              <a:pPr>
                <a:defRPr/>
              </a:pPr>
              <a:t>8</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p:txBody>
          <a:bodyPr/>
          <a:lstStyle/>
          <a:p>
            <a:pPr>
              <a:defRPr/>
            </a:pPr>
            <a:fld id="{12459337-D584-45EB-B578-FCCB151058E9}" type="slidenum">
              <a:rPr lang="en-US" smtClean="0"/>
              <a:pPr>
                <a:defRPr/>
              </a:pPr>
              <a:t>9</a:t>
            </a:fld>
            <a:endParaRPr lang="en-US" smtClean="0"/>
          </a:p>
        </p:txBody>
      </p:sp>
      <p:sp>
        <p:nvSpPr>
          <p:cNvPr id="61443"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61444"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162B7165-98DB-406B-848C-116C37BF3FE4}" type="datetimeFigureOut">
              <a:rPr lang="en-US" smtClean="0"/>
              <a:pPr/>
              <a:t>1/23/2013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6B121A4-A0F5-41D2-BC92-65D55810CF58}"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62B7165-98DB-406B-848C-116C37BF3FE4}" type="datetimeFigureOut">
              <a:rPr lang="en-US" smtClean="0"/>
              <a:pPr/>
              <a:t>1/23/2013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6B121A4-A0F5-41D2-BC92-65D55810CF58}"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62B7165-98DB-406B-848C-116C37BF3FE4}" type="datetimeFigureOut">
              <a:rPr lang="en-US" smtClean="0"/>
              <a:pPr/>
              <a:t>1/23/2013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6B121A4-A0F5-41D2-BC92-65D55810CF58}" type="slidenum">
              <a:rPr lang="en-GB" smtClean="0"/>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620713"/>
            <a:ext cx="2071687" cy="55054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620713"/>
            <a:ext cx="6067425" cy="55054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62B7165-98DB-406B-848C-116C37BF3FE4}" type="datetimeFigureOut">
              <a:rPr lang="en-US" smtClean="0"/>
              <a:pPr/>
              <a:t>1/23/2013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6B121A4-A0F5-41D2-BC92-65D55810CF58}" type="slidenum">
              <a:rPr lang="en-GB" smtClean="0"/>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30200" y="908050"/>
            <a:ext cx="8489950" cy="129698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330200"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51375" y="2708275"/>
            <a:ext cx="4168775" cy="345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95288" y="620713"/>
            <a:ext cx="8291512" cy="550545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Date Placeholder 2"/>
          <p:cNvSpPr>
            <a:spLocks noGrp="1"/>
          </p:cNvSpPr>
          <p:nvPr>
            <p:ph type="dt" sz="half" idx="10"/>
          </p:nvPr>
        </p:nvSpPr>
        <p:spPr>
          <a:xfrm>
            <a:off x="457200" y="6245225"/>
            <a:ext cx="2133600" cy="476250"/>
          </a:xfrm>
          <a:prstGeom prst="rect">
            <a:avLst/>
          </a:prstGeom>
        </p:spPr>
        <p:txBody>
          <a:bodyPr/>
          <a:lstStyle>
            <a:lvl1pPr>
              <a:defRPr/>
            </a:lvl1pPr>
          </a:lstStyle>
          <a:p>
            <a:fld id="{162B7165-98DB-406B-848C-116C37BF3FE4}" type="datetimeFigureOut">
              <a:rPr lang="en-US" smtClean="0"/>
              <a:pPr/>
              <a:t>1/23/2013</a:t>
            </a:fld>
            <a:endParaRPr lang="en-GB"/>
          </a:p>
        </p:txBody>
      </p:sp>
      <p:sp>
        <p:nvSpPr>
          <p:cNvPr id="4" name="Footer Placeholder 3"/>
          <p:cNvSpPr>
            <a:spLocks noGrp="1"/>
          </p:cNvSpPr>
          <p:nvPr>
            <p:ph type="ftr" sz="quarter" idx="11"/>
          </p:nvPr>
        </p:nvSpPr>
        <p:spPr>
          <a:xfrm>
            <a:off x="3124200" y="6245225"/>
            <a:ext cx="2895600" cy="476250"/>
          </a:xfrm>
          <a:prstGeom prst="rect">
            <a:avLst/>
          </a:prstGeom>
        </p:spPr>
        <p:txBody>
          <a:bodyPr/>
          <a:lstStyle>
            <a:lvl1pPr>
              <a:defRPr/>
            </a:lvl1pPr>
          </a:lstStyle>
          <a:p>
            <a:endParaRPr lang="en-GB"/>
          </a:p>
        </p:txBody>
      </p:sp>
      <p:sp>
        <p:nvSpPr>
          <p:cNvPr id="5" name="Slide Number Placeholder 4"/>
          <p:cNvSpPr>
            <a:spLocks noGrp="1"/>
          </p:cNvSpPr>
          <p:nvPr>
            <p:ph type="sldNum" sz="quarter" idx="12"/>
          </p:nvPr>
        </p:nvSpPr>
        <p:spPr>
          <a:xfrm>
            <a:off x="6553200" y="6245225"/>
            <a:ext cx="2133600" cy="476250"/>
          </a:xfrm>
          <a:prstGeom prst="rect">
            <a:avLst/>
          </a:prstGeom>
        </p:spPr>
        <p:txBody>
          <a:bodyPr/>
          <a:lstStyle>
            <a:lvl1pPr>
              <a:defRPr/>
            </a:lvl1pPr>
          </a:lstStyle>
          <a:p>
            <a:fld id="{F6B121A4-A0F5-41D2-BC92-65D55810CF58}" type="slidenum">
              <a:rPr lang="en-GB" smtClean="0"/>
              <a:pPr/>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457200" y="20574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lipArt Placeholder 3"/>
          <p:cNvSpPr>
            <a:spLocks noGrp="1"/>
          </p:cNvSpPr>
          <p:nvPr>
            <p:ph type="clipArt" sz="half" idx="2"/>
          </p:nvPr>
        </p:nvSpPr>
        <p:spPr>
          <a:xfrm>
            <a:off x="4419600" y="2057400"/>
            <a:ext cx="3810000" cy="4114800"/>
          </a:xfrm>
        </p:spPr>
        <p:txBody>
          <a:bodyPr/>
          <a:lstStyle/>
          <a:p>
            <a:endParaRPr lang="en-GB"/>
          </a:p>
        </p:txBody>
      </p:sp>
      <p:sp>
        <p:nvSpPr>
          <p:cNvPr id="5" name="Footer Placeholder 4"/>
          <p:cNvSpPr>
            <a:spLocks noGrp="1"/>
          </p:cNvSpPr>
          <p:nvPr>
            <p:ph type="ftr" sz="quarter" idx="10"/>
          </p:nvPr>
        </p:nvSpPr>
        <p:spPr>
          <a:xfrm>
            <a:off x="3124200" y="6248400"/>
            <a:ext cx="2895600" cy="457200"/>
          </a:xfrm>
        </p:spPr>
        <p:txBody>
          <a:bodyPr/>
          <a:lstStyle>
            <a:lvl1pPr>
              <a:defRPr/>
            </a:lvl1pPr>
          </a:lstStyle>
          <a:p>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Chart Placeholder 2"/>
          <p:cNvSpPr>
            <a:spLocks noGrp="1"/>
          </p:cNvSpPr>
          <p:nvPr>
            <p:ph type="chart" idx="1"/>
          </p:nvPr>
        </p:nvSpPr>
        <p:spPr>
          <a:xfrm>
            <a:off x="457200" y="2057400"/>
            <a:ext cx="7772400" cy="4114800"/>
          </a:xfrm>
        </p:spPr>
        <p:txBody>
          <a:bodyPr/>
          <a:lstStyle/>
          <a:p>
            <a:pPr lvl="0"/>
            <a:endParaRPr lang="en-GB" noProof="0" smtClean="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457200" y="2057400"/>
            <a:ext cx="7772400" cy="4114800"/>
          </a:xfrm>
        </p:spPr>
        <p:txBody>
          <a:bodyPr/>
          <a:lstStyle/>
          <a:p>
            <a:pPr lvl="0"/>
            <a:endParaRPr lang="en-GB" noProof="0" smtClean="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a:xfrm>
            <a:off x="457200" y="6245225"/>
            <a:ext cx="2133600" cy="476250"/>
          </a:xfrm>
        </p:spPr>
        <p:txBody>
          <a:bodyPr/>
          <a:lstStyle>
            <a:lvl1pPr>
              <a:defRPr/>
            </a:lvl1pPr>
          </a:lstStyle>
          <a:p>
            <a:fld id="{162B7165-98DB-406B-848C-116C37BF3FE4}" type="datetimeFigureOut">
              <a:rPr lang="en-US" smtClean="0"/>
              <a:pPr/>
              <a:t>1/23/2013</a:t>
            </a:fld>
            <a:endParaRPr lang="en-GB"/>
          </a:p>
        </p:txBody>
      </p:sp>
      <p:sp>
        <p:nvSpPr>
          <p:cNvPr id="8" name="Footer Placeholder 7"/>
          <p:cNvSpPr>
            <a:spLocks noGrp="1"/>
          </p:cNvSpPr>
          <p:nvPr>
            <p:ph type="ftr" sz="quarter" idx="11"/>
          </p:nvPr>
        </p:nvSpPr>
        <p:spPr>
          <a:xfrm>
            <a:off x="3124200" y="6245225"/>
            <a:ext cx="2895600" cy="476250"/>
          </a:xfrm>
        </p:spPr>
        <p:txBody>
          <a:bodyPr/>
          <a:lstStyle>
            <a:lvl1pPr>
              <a:defRPr/>
            </a:lvl1pPr>
          </a:lstStyle>
          <a:p>
            <a:endParaRPr lang="en-GB"/>
          </a:p>
        </p:txBody>
      </p:sp>
      <p:sp>
        <p:nvSpPr>
          <p:cNvPr id="9" name="Slide Number Placeholder 8"/>
          <p:cNvSpPr>
            <a:spLocks noGrp="1"/>
          </p:cNvSpPr>
          <p:nvPr>
            <p:ph type="sldNum" sz="quarter" idx="12"/>
          </p:nvPr>
        </p:nvSpPr>
        <p:spPr>
          <a:xfrm>
            <a:off x="6553200" y="6245225"/>
            <a:ext cx="2133600" cy="476250"/>
          </a:xfrm>
        </p:spPr>
        <p:txBody>
          <a:bodyPr/>
          <a:lstStyle>
            <a:lvl1pPr>
              <a:defRPr/>
            </a:lvl1pPr>
          </a:lstStyle>
          <a:p>
            <a:fld id="{F6B121A4-A0F5-41D2-BC92-65D55810CF58}" type="slidenum">
              <a:rPr lang="en-GB" smtClean="0"/>
              <a:pPr/>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Date Placeholder 5"/>
          <p:cNvSpPr>
            <a:spLocks noGrp="1"/>
          </p:cNvSpPr>
          <p:nvPr>
            <p:ph type="dt" sz="half" idx="10"/>
          </p:nvPr>
        </p:nvSpPr>
        <p:spPr>
          <a:xfrm>
            <a:off x="457200" y="6245225"/>
            <a:ext cx="2133600" cy="476250"/>
          </a:xfrm>
        </p:spPr>
        <p:txBody>
          <a:bodyPr/>
          <a:lstStyle>
            <a:lvl1pPr>
              <a:defRPr/>
            </a:lvl1pPr>
          </a:lstStyle>
          <a:p>
            <a:fld id="{162B7165-98DB-406B-848C-116C37BF3FE4}" type="datetimeFigureOut">
              <a:rPr lang="en-US" smtClean="0"/>
              <a:pPr/>
              <a:t>1/23/2013</a:t>
            </a:fld>
            <a:endParaRPr lang="en-GB"/>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GB"/>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F6B121A4-A0F5-41D2-BC92-65D55810CF58}"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NewSection">
    <p:bg>
      <p:bgPr>
        <a:solidFill>
          <a:srgbClr val="FF00FF">
            <a:alpha val="56000"/>
          </a:srgb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sz="6000"/>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sz="2400"/>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fld id="{162B7165-98DB-406B-848C-116C37BF3FE4}" type="datetimeFigureOut">
              <a:rPr lang="en-US" smtClean="0"/>
              <a:pPr/>
              <a:t>1/23/2013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6B121A4-A0F5-41D2-BC92-65D55810CF58}"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28596" y="500042"/>
            <a:ext cx="8229600" cy="522271"/>
          </a:xfrm>
        </p:spPr>
        <p:txBody>
          <a:bodyPr/>
          <a:lstStyle>
            <a:lvl1pPr>
              <a:defRPr b="1"/>
            </a:lvl1pPr>
          </a:lstStyle>
          <a:p>
            <a:r>
              <a:rPr lang="en-US" smtClean="0"/>
              <a:t>Click to edit Master title style</a:t>
            </a:r>
            <a:endParaRPr lang="en-US"/>
          </a:p>
        </p:txBody>
      </p:sp>
      <p:sp>
        <p:nvSpPr>
          <p:cNvPr id="3" name="Content Placeholder 2"/>
          <p:cNvSpPr>
            <a:spLocks noGrp="1"/>
          </p:cNvSpPr>
          <p:nvPr>
            <p:ph idx="1"/>
          </p:nvPr>
        </p:nvSpPr>
        <p:spPr>
          <a:xfrm>
            <a:off x="428596" y="1214422"/>
            <a:ext cx="8229600" cy="4697427"/>
          </a:xfrm>
          <a:solidFill>
            <a:schemeClr val="bg1"/>
          </a:solidFill>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162B7165-98DB-406B-848C-116C37BF3FE4}" type="datetimeFigureOut">
              <a:rPr lang="en-US" smtClean="0"/>
              <a:pPr/>
              <a:t>1/23/2013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6B121A4-A0F5-41D2-BC92-65D55810CF58}"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162B7165-98DB-406B-848C-116C37BF3FE4}" type="datetimeFigureOut">
              <a:rPr lang="en-US" smtClean="0"/>
              <a:pPr/>
              <a:t>1/23/2013</a:t>
            </a:fld>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F6B121A4-A0F5-41D2-BC92-65D55810CF58}"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357158" y="500042"/>
            <a:ext cx="8229600" cy="522271"/>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060575"/>
            <a:ext cx="4038600" cy="40655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162B7165-98DB-406B-848C-116C37BF3FE4}" type="datetimeFigureOut">
              <a:rPr lang="en-US" smtClean="0"/>
              <a:pPr/>
              <a:t>1/23/2013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6B121A4-A0F5-41D2-BC92-65D55810CF58}"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71480"/>
            <a:ext cx="8229600" cy="42862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162B7165-98DB-406B-848C-116C37BF3FE4}" type="datetimeFigureOut">
              <a:rPr lang="en-US" smtClean="0"/>
              <a:pPr/>
              <a:t>1/23/2013</a:t>
            </a:fld>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F6B121A4-A0F5-41D2-BC92-65D55810CF58}"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395288" y="620713"/>
            <a:ext cx="8229600" cy="379395"/>
          </a:xfr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162B7165-98DB-406B-848C-116C37BF3FE4}" type="datetimeFigureOut">
              <a:rPr lang="en-US" smtClean="0"/>
              <a:pPr/>
              <a:t>1/23/2013</a:t>
            </a:fld>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F6B121A4-A0F5-41D2-BC92-65D55810CF58}"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162B7165-98DB-406B-848C-116C37BF3FE4}" type="datetimeFigureOut">
              <a:rPr lang="en-US" smtClean="0"/>
              <a:pPr/>
              <a:t>1/23/2013</a:t>
            </a:fld>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F6B121A4-A0F5-41D2-BC92-65D55810CF58}"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162B7165-98DB-406B-848C-116C37BF3FE4}" type="datetimeFigureOut">
              <a:rPr lang="en-US" smtClean="0"/>
              <a:pPr/>
              <a:t>1/23/2013</a:t>
            </a:fld>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F6B121A4-A0F5-41D2-BC92-65D55810CF58}"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bwMode="auto">
          <a:xfrm>
            <a:off x="395288" y="620713"/>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GB" dirty="0" smtClean="0"/>
          </a:p>
        </p:txBody>
      </p:sp>
      <p:sp>
        <p:nvSpPr>
          <p:cNvPr id="41987" name="Rectangle 3"/>
          <p:cNvSpPr>
            <a:spLocks noGrp="1" noChangeArrowheads="1"/>
          </p:cNvSpPr>
          <p:nvPr>
            <p:ph type="body" idx="1"/>
          </p:nvPr>
        </p:nvSpPr>
        <p:spPr bwMode="auto">
          <a:xfrm>
            <a:off x="457200" y="2060575"/>
            <a:ext cx="8229600" cy="40655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smtClean="0"/>
          </a:p>
        </p:txBody>
      </p:sp>
      <p:sp>
        <p:nvSpPr>
          <p:cNvPr id="4198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spcBef>
                <a:spcPct val="0"/>
              </a:spcBef>
              <a:defRPr/>
            </a:lvl1pPr>
          </a:lstStyle>
          <a:p>
            <a:fld id="{162B7165-98DB-406B-848C-116C37BF3FE4}" type="datetimeFigureOut">
              <a:rPr lang="en-US" smtClean="0"/>
              <a:pPr/>
              <a:t>1/23/2013</a:t>
            </a:fld>
            <a:endParaRPr lang="en-GB"/>
          </a:p>
        </p:txBody>
      </p:sp>
      <p:sp>
        <p:nvSpPr>
          <p:cNvPr id="41989" name="Rectangle 5"/>
          <p:cNvSpPr>
            <a:spLocks noGrp="1" noChangeArrowheads="1"/>
          </p:cNvSpPr>
          <p:nvPr>
            <p:ph type="ftr" sz="quarter" idx="3"/>
          </p:nvPr>
        </p:nvSpPr>
        <p:spPr bwMode="auto">
          <a:xfrm>
            <a:off x="3500430" y="6643710"/>
            <a:ext cx="2895600" cy="21429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spcBef>
                <a:spcPct val="0"/>
              </a:spcBef>
              <a:defRPr sz="1200"/>
            </a:lvl1pPr>
          </a:lstStyle>
          <a:p>
            <a:endParaRPr lang="en-GB"/>
          </a:p>
        </p:txBody>
      </p:sp>
      <p:sp>
        <p:nvSpPr>
          <p:cNvPr id="41990" name="Rectangle 6"/>
          <p:cNvSpPr>
            <a:spLocks noGrp="1" noChangeArrowheads="1"/>
          </p:cNvSpPr>
          <p:nvPr>
            <p:ph type="sldNum" sz="quarter" idx="4"/>
          </p:nvPr>
        </p:nvSpPr>
        <p:spPr bwMode="auto">
          <a:xfrm>
            <a:off x="7010400" y="6572272"/>
            <a:ext cx="2133600" cy="28572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spcBef>
                <a:spcPct val="0"/>
              </a:spcBef>
              <a:defRPr/>
            </a:lvl1pPr>
          </a:lstStyle>
          <a:p>
            <a:fld id="{F6B121A4-A0F5-41D2-BC92-65D55810CF58}" type="slidenum">
              <a:rPr lang="en-GB" smtClean="0"/>
              <a:pPr/>
              <a:t>‹#›</a:t>
            </a:fld>
            <a:endParaRPr lang="en-GB"/>
          </a:p>
        </p:txBody>
      </p:sp>
      <p:pic>
        <p:nvPicPr>
          <p:cNvPr id="41991" name="Picture 7" descr="Black1024"/>
          <p:cNvPicPr>
            <a:picLocks noChangeAspect="1" noChangeArrowheads="1"/>
          </p:cNvPicPr>
          <p:nvPr/>
        </p:nvPicPr>
        <p:blipFill>
          <a:blip r:embed="rId21" cstate="print"/>
          <a:srcRect/>
          <a:stretch>
            <a:fillRect/>
          </a:stretch>
        </p:blipFill>
        <p:spPr bwMode="auto">
          <a:xfrm>
            <a:off x="0" y="0"/>
            <a:ext cx="9144000" cy="514350"/>
          </a:xfrm>
          <a:prstGeom prst="rect">
            <a:avLst/>
          </a:prstGeom>
          <a:noFill/>
        </p:spPr>
      </p:pic>
      <p:sp>
        <p:nvSpPr>
          <p:cNvPr id="41993" name="Text Box 9"/>
          <p:cNvSpPr txBox="1">
            <a:spLocks noChangeArrowheads="1"/>
          </p:cNvSpPr>
          <p:nvPr/>
        </p:nvSpPr>
        <p:spPr bwMode="auto">
          <a:xfrm>
            <a:off x="0" y="6636401"/>
            <a:ext cx="3500429" cy="286232"/>
          </a:xfrm>
          <a:prstGeom prst="rect">
            <a:avLst/>
          </a:prstGeom>
          <a:noFill/>
          <a:ln>
            <a:noFill/>
            <a:headEnd/>
            <a:tailEnd/>
          </a:ln>
        </p:spPr>
        <p:style>
          <a:lnRef idx="2">
            <a:schemeClr val="accent5"/>
          </a:lnRef>
          <a:fillRef idx="1">
            <a:schemeClr val="lt1"/>
          </a:fillRef>
          <a:effectRef idx="0">
            <a:schemeClr val="accent5"/>
          </a:effectRef>
          <a:fontRef idx="minor">
            <a:schemeClr val="dk1"/>
          </a:fontRef>
        </p:style>
        <p:txBody>
          <a:bodyPr wrap="square">
            <a:spAutoFit/>
          </a:bodyPr>
          <a:lstStyle/>
          <a:p>
            <a:pPr marL="0" marR="0" indent="0" algn="l" defTabSz="914400" rtl="0" eaLnBrk="1" fontAlgn="base" latinLnBrk="0" hangingPunct="1">
              <a:lnSpc>
                <a:spcPct val="105000"/>
              </a:lnSpc>
              <a:spcBef>
                <a:spcPct val="0"/>
              </a:spcBef>
              <a:spcAft>
                <a:spcPct val="0"/>
              </a:spcAft>
              <a:buClrTx/>
              <a:buSzTx/>
              <a:buFontTx/>
              <a:buNone/>
              <a:tabLst/>
              <a:defRPr/>
            </a:pPr>
            <a:r>
              <a:rPr lang="en-GB" sz="1200" b="1" dirty="0" smtClean="0">
                <a:solidFill>
                  <a:srgbClr val="0070C0"/>
                </a:solidFill>
                <a:ea typeface="MS Mincho" pitchFamily="49" charset="-128"/>
              </a:rPr>
              <a:t>Society</a:t>
            </a:r>
            <a:r>
              <a:rPr lang="en-GB" sz="1200" b="1" baseline="0" dirty="0" smtClean="0">
                <a:solidFill>
                  <a:srgbClr val="33CC33"/>
                </a:solidFill>
                <a:ea typeface="MS Mincho" pitchFamily="49" charset="-128"/>
              </a:rPr>
              <a:t> </a:t>
            </a:r>
            <a:r>
              <a:rPr lang="en-GB" sz="1200" b="1" baseline="0" dirty="0" smtClean="0">
                <a:solidFill>
                  <a:srgbClr val="FF0000"/>
                </a:solidFill>
                <a:ea typeface="MS Mincho" pitchFamily="49" charset="-128"/>
              </a:rPr>
              <a:t>Energy</a:t>
            </a:r>
            <a:r>
              <a:rPr lang="en-GB" sz="1200" b="1" baseline="0" dirty="0" smtClean="0">
                <a:solidFill>
                  <a:srgbClr val="33CC33"/>
                </a:solidFill>
                <a:ea typeface="MS Mincho" pitchFamily="49" charset="-128"/>
              </a:rPr>
              <a:t> </a:t>
            </a:r>
            <a:r>
              <a:rPr lang="en-GB" sz="1200" b="1" dirty="0" smtClean="0">
                <a:solidFill>
                  <a:srgbClr val="33CC33"/>
                </a:solidFill>
                <a:ea typeface="MS Mincho" pitchFamily="49" charset="-128"/>
              </a:rPr>
              <a:t>Environment </a:t>
            </a:r>
            <a:r>
              <a:rPr lang="en-GB" sz="1200" b="1" dirty="0" smtClean="0">
                <a:solidFill>
                  <a:srgbClr val="0070C0"/>
                </a:solidFill>
                <a:ea typeface="MS Mincho" pitchFamily="49" charset="-128"/>
              </a:rPr>
              <a:t>S</a:t>
            </a:r>
            <a:r>
              <a:rPr lang="en-GB" sz="1200" b="1" baseline="0" dirty="0" smtClean="0">
                <a:solidFill>
                  <a:srgbClr val="FF0000"/>
                </a:solidFill>
                <a:ea typeface="MS Mincho" pitchFamily="49" charset="-128"/>
              </a:rPr>
              <a:t>E</a:t>
            </a:r>
            <a:r>
              <a:rPr lang="en-GB" sz="1200" b="1" dirty="0" smtClean="0">
                <a:solidFill>
                  <a:srgbClr val="33CC33"/>
                </a:solidFill>
                <a:ea typeface="MS Mincho" pitchFamily="49" charset="-128"/>
              </a:rPr>
              <a:t>E</a:t>
            </a:r>
            <a:endParaRPr lang="en-GB" sz="1200" dirty="0">
              <a:solidFill>
                <a:srgbClr val="33CC33"/>
              </a:solidFill>
            </a:endParaRPr>
          </a:p>
        </p:txBody>
      </p:sp>
      <p:sp>
        <p:nvSpPr>
          <p:cNvPr id="41994" name="Text Box 10"/>
          <p:cNvSpPr txBox="1">
            <a:spLocks noChangeArrowheads="1"/>
          </p:cNvSpPr>
          <p:nvPr/>
        </p:nvSpPr>
        <p:spPr bwMode="auto">
          <a:xfrm>
            <a:off x="5857884" y="214290"/>
            <a:ext cx="1511300" cy="220662"/>
          </a:xfrm>
          <a:prstGeom prst="rect">
            <a:avLst/>
          </a:prstGeom>
          <a:noFill/>
          <a:ln w="9525">
            <a:noFill/>
            <a:miter lim="800000"/>
            <a:headEnd/>
            <a:tailEnd/>
          </a:ln>
        </p:spPr>
        <p:txBody>
          <a:bodyPr>
            <a:spAutoFit/>
          </a:bodyPr>
          <a:lstStyle/>
          <a:p>
            <a:pPr>
              <a:lnSpc>
                <a:spcPct val="105000"/>
              </a:lnSpc>
              <a:spcBef>
                <a:spcPct val="0"/>
              </a:spcBef>
            </a:pPr>
            <a:r>
              <a:rPr lang="en-GB" sz="800" b="1" dirty="0">
                <a:solidFill>
                  <a:srgbClr val="FFFFFF"/>
                </a:solidFill>
              </a:rPr>
              <a:t>University College London</a:t>
            </a:r>
            <a:r>
              <a:rPr lang="en-GB" sz="800" dirty="0"/>
              <a:t> </a:t>
            </a:r>
          </a:p>
        </p:txBody>
      </p:sp>
      <p:sp>
        <p:nvSpPr>
          <p:cNvPr id="11" name="Text Box 27"/>
          <p:cNvSpPr txBox="1">
            <a:spLocks noChangeArrowheads="1"/>
          </p:cNvSpPr>
          <p:nvPr/>
        </p:nvSpPr>
        <p:spPr bwMode="auto">
          <a:xfrm>
            <a:off x="142844" y="142852"/>
            <a:ext cx="2317750" cy="304800"/>
          </a:xfrm>
          <a:prstGeom prst="rect">
            <a:avLst/>
          </a:prstGeom>
          <a:noFill/>
          <a:ln w="9525">
            <a:noFill/>
            <a:miter lim="800000"/>
            <a:headEnd/>
            <a:tailEnd/>
          </a:ln>
          <a:effectLst/>
        </p:spPr>
        <p:txBody>
          <a:bodyPr wrap="none">
            <a:spAutoFit/>
          </a:bodyPr>
          <a:lstStyle/>
          <a:p>
            <a:pPr>
              <a:defRPr/>
            </a:pPr>
            <a:r>
              <a:rPr lang="en-GB" sz="1400" b="1" dirty="0">
                <a:solidFill>
                  <a:schemeClr val="bg1"/>
                </a:solidFill>
              </a:rPr>
              <a:t>UCL ENERGY INSTITUTE</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Lst>
  <p:txStyles>
    <p:titleStyle>
      <a:lvl1pPr algn="ctr" rtl="0" eaLnBrk="1" fontAlgn="base" hangingPunct="1">
        <a:spcBef>
          <a:spcPct val="0"/>
        </a:spcBef>
        <a:spcAft>
          <a:spcPct val="0"/>
        </a:spcAft>
        <a:defRPr sz="1600">
          <a:solidFill>
            <a:schemeClr val="tx2"/>
          </a:solidFill>
          <a:latin typeface="+mj-lt"/>
          <a:ea typeface="+mj-ea"/>
          <a:cs typeface="+mj-cs"/>
        </a:defRPr>
      </a:lvl1pPr>
      <a:lvl2pPr algn="ctr" rtl="0" eaLnBrk="1" fontAlgn="base" hangingPunct="1">
        <a:spcBef>
          <a:spcPct val="0"/>
        </a:spcBef>
        <a:spcAft>
          <a:spcPct val="0"/>
        </a:spcAft>
        <a:defRPr sz="1600">
          <a:solidFill>
            <a:schemeClr val="tx2"/>
          </a:solidFill>
          <a:latin typeface="Arial" charset="0"/>
        </a:defRPr>
      </a:lvl2pPr>
      <a:lvl3pPr algn="ctr" rtl="0" eaLnBrk="1" fontAlgn="base" hangingPunct="1">
        <a:spcBef>
          <a:spcPct val="0"/>
        </a:spcBef>
        <a:spcAft>
          <a:spcPct val="0"/>
        </a:spcAft>
        <a:defRPr sz="1600">
          <a:solidFill>
            <a:schemeClr val="tx2"/>
          </a:solidFill>
          <a:latin typeface="Arial" charset="0"/>
        </a:defRPr>
      </a:lvl3pPr>
      <a:lvl4pPr algn="ctr" rtl="0" eaLnBrk="1" fontAlgn="base" hangingPunct="1">
        <a:spcBef>
          <a:spcPct val="0"/>
        </a:spcBef>
        <a:spcAft>
          <a:spcPct val="0"/>
        </a:spcAft>
        <a:defRPr sz="1600">
          <a:solidFill>
            <a:schemeClr val="tx2"/>
          </a:solidFill>
          <a:latin typeface="Arial" charset="0"/>
        </a:defRPr>
      </a:lvl4pPr>
      <a:lvl5pPr algn="ctr" rtl="0" eaLnBrk="1" fontAlgn="base" hangingPunct="1">
        <a:spcBef>
          <a:spcPct val="0"/>
        </a:spcBef>
        <a:spcAft>
          <a:spcPct val="0"/>
        </a:spcAft>
        <a:defRPr sz="1600">
          <a:solidFill>
            <a:schemeClr val="tx2"/>
          </a:solidFill>
          <a:latin typeface="Arial" charset="0"/>
        </a:defRPr>
      </a:lvl5pPr>
      <a:lvl6pPr marL="457200" algn="ctr" rtl="0" eaLnBrk="1" fontAlgn="base" hangingPunct="1">
        <a:spcBef>
          <a:spcPct val="0"/>
        </a:spcBef>
        <a:spcAft>
          <a:spcPct val="0"/>
        </a:spcAft>
        <a:defRPr sz="1600">
          <a:solidFill>
            <a:schemeClr val="tx2"/>
          </a:solidFill>
          <a:latin typeface="Arial" charset="0"/>
        </a:defRPr>
      </a:lvl6pPr>
      <a:lvl7pPr marL="914400" algn="ctr" rtl="0" eaLnBrk="1" fontAlgn="base" hangingPunct="1">
        <a:spcBef>
          <a:spcPct val="0"/>
        </a:spcBef>
        <a:spcAft>
          <a:spcPct val="0"/>
        </a:spcAft>
        <a:defRPr sz="1600">
          <a:solidFill>
            <a:schemeClr val="tx2"/>
          </a:solidFill>
          <a:latin typeface="Arial" charset="0"/>
        </a:defRPr>
      </a:lvl7pPr>
      <a:lvl8pPr marL="1371600" algn="ctr" rtl="0" eaLnBrk="1" fontAlgn="base" hangingPunct="1">
        <a:spcBef>
          <a:spcPct val="0"/>
        </a:spcBef>
        <a:spcAft>
          <a:spcPct val="0"/>
        </a:spcAft>
        <a:defRPr sz="1600">
          <a:solidFill>
            <a:schemeClr val="tx2"/>
          </a:solidFill>
          <a:latin typeface="Arial" charset="0"/>
        </a:defRPr>
      </a:lvl8pPr>
      <a:lvl9pPr marL="1828800" algn="ctr" rtl="0" eaLnBrk="1" fontAlgn="base" hangingPunct="1">
        <a:spcBef>
          <a:spcPct val="0"/>
        </a:spcBef>
        <a:spcAft>
          <a:spcPct val="0"/>
        </a:spcAft>
        <a:defRPr sz="1600">
          <a:solidFill>
            <a:schemeClr val="tx2"/>
          </a:solidFill>
          <a:latin typeface="Arial" charset="0"/>
        </a:defRPr>
      </a:lvl9pPr>
    </p:titleStyle>
    <p:body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ark.Barrett@ucl.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sencouk.co.uk/Consumption/Consumption.htm" TargetMode="External"/><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hyperlink" Target="http://www.gad.gov.uk/"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26.jpeg"/><Relationship Id="rId4" Type="http://schemas.openxmlformats.org/officeDocument/2006/relationships/image" Target="../media/image2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23.xml"/><Relationship Id="rId1" Type="http://schemas.openxmlformats.org/officeDocument/2006/relationships/slideLayout" Target="../slideLayouts/slideLayout3.xml"/><Relationship Id="rId4" Type="http://schemas.openxmlformats.org/officeDocument/2006/relationships/image" Target="../media/image30.emf"/></Relationships>
</file>

<file path=ppt/slides/_rels/slide24.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32.jpeg"/></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38.emf"/></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notesSlide" Target="../notesSlides/notesSlide36.xml"/><Relationship Id="rId1" Type="http://schemas.openxmlformats.org/officeDocument/2006/relationships/slideLayout" Target="../slideLayouts/slideLayout3.xml"/><Relationship Id="rId4" Type="http://schemas.openxmlformats.org/officeDocument/2006/relationships/image" Target="../media/image46.wmf"/></Relationships>
</file>

<file path=ppt/slides/_rels/slide37.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50.w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1.wmf"/><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2.emf"/><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44.xml"/><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7.emf"/><Relationship Id="rId4" Type="http://schemas.openxmlformats.org/officeDocument/2006/relationships/oleObject" Target="../embeddings/Microsoft_Excel_97-2003_Worksheet1.xls"/></Relationships>
</file>

<file path=ppt/slides/_rels/slide46.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60.wmf"/><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61.emf"/><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6.emf"/><Relationship Id="rId4" Type="http://schemas.openxmlformats.org/officeDocument/2006/relationships/image" Target="../media/image5.emf"/></Relationships>
</file>

<file path=ppt/slides/_rels/slide50.xml.rels><?xml version="1.0" encoding="UTF-8" standalone="yes"?>
<Relationships xmlns="http://schemas.openxmlformats.org/package/2006/relationships"><Relationship Id="rId3" Type="http://schemas.openxmlformats.org/officeDocument/2006/relationships/image" Target="../media/image62.emf"/><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63.emf"/></Relationships>
</file>

<file path=ppt/slides/_rels/slide51.xml.rels><?xml version="1.0" encoding="UTF-8" standalone="yes"?>
<Relationships xmlns="http://schemas.openxmlformats.org/package/2006/relationships"><Relationship Id="rId8" Type="http://schemas.openxmlformats.org/officeDocument/2006/relationships/hyperlink" Target="http://www.bartlett.ucl.ac.uk/markbarrett/Transport/Air/Aviation.htm" TargetMode="External"/><Relationship Id="rId13" Type="http://schemas.openxmlformats.org/officeDocument/2006/relationships/hyperlink" Target="http://www.bartlett.ucl.ac.uk/markbarrett/Environment/LPS/LPS.htm" TargetMode="External"/><Relationship Id="rId3" Type="http://schemas.openxmlformats.org/officeDocument/2006/relationships/hyperlink" Target="http://www.bartlett.ucl.ac.uk/markbarrett/Index.html" TargetMode="External"/><Relationship Id="rId7" Type="http://schemas.openxmlformats.org/officeDocument/2006/relationships/hyperlink" Target="http://www.bartlett.ucl.ac.uk/markbarrett/Energy/UKEnergy/UKElectricityGreenLight_100506.ppt" TargetMode="External"/><Relationship Id="rId12" Type="http://schemas.openxmlformats.org/officeDocument/2006/relationships/hyperlink" Target="http://www.acidrain.org/pages/publications/reports.asp" TargetMode="External"/><Relationship Id="rId2" Type="http://schemas.openxmlformats.org/officeDocument/2006/relationships/notesSlide" Target="../notesSlides/notesSlide51.xml"/><Relationship Id="rId1" Type="http://schemas.openxmlformats.org/officeDocument/2006/relationships/slideLayout" Target="../slideLayouts/slideLayout3.xml"/><Relationship Id="rId6" Type="http://schemas.openxmlformats.org/officeDocument/2006/relationships/hyperlink" Target="http://www.cbes.ucl.ac.uk/projects/energyreview/Bartlett%20Response%20to%20Energy%20Review%20-%20electricity.pdf" TargetMode="External"/><Relationship Id="rId11" Type="http://schemas.openxmlformats.org/officeDocument/2006/relationships/hyperlink" Target="http://www.bartlett.ucl.ac.uk/markbarrett/Transport/Land/AutoOil/JCAPWork.ppt" TargetMode="External"/><Relationship Id="rId5" Type="http://schemas.openxmlformats.org/officeDocument/2006/relationships/hyperlink" Target="http://www.bartlett.ucl.ac.uk/markbarrett/Consumption/EneCarbCons05.zip" TargetMode="External"/><Relationship Id="rId15" Type="http://schemas.openxmlformats.org/officeDocument/2006/relationships/hyperlink" Target="http://www.bartlett.ucl.ac.uk/web/ben/ede/BENVGEED/ERG045_complete.pdf" TargetMode="External"/><Relationship Id="rId10" Type="http://schemas.openxmlformats.org/officeDocument/2006/relationships/hyperlink" Target="http://www.bartlett.ucl.ac.uk/markbarrett/Transport/Air/AvCharge.zip" TargetMode="External"/><Relationship Id="rId4" Type="http://schemas.openxmlformats.org/officeDocument/2006/relationships/hyperlink" Target="http://www.bartlett.ucl.ac.uk/markbarrett/Energy/UKEnergy/UKEneScenarioAnim140206.zip" TargetMode="External"/><Relationship Id="rId9" Type="http://schemas.openxmlformats.org/officeDocument/2006/relationships/hyperlink" Target="http://www.bartlett.ucl.ac.uk/markbarrett/Transport/Air/Aviation94.zip" TargetMode="External"/><Relationship Id="rId14" Type="http://schemas.openxmlformats.org/officeDocument/2006/relationships/hyperlink" Target="http://www.bartlett.ucl.ac.uk/web/ben/ede/BENVGEED/ERG%20044.pdf"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9.emf"/><Relationship Id="rId4" Type="http://schemas.openxmlformats.org/officeDocument/2006/relationships/image" Target="../media/image8.emf"/></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ChangeArrowheads="1"/>
          </p:cNvSpPr>
          <p:nvPr>
            <p:ph type="ctrTitle"/>
          </p:nvPr>
        </p:nvSpPr>
        <p:spPr/>
        <p:txBody>
          <a:bodyPr/>
          <a:lstStyle/>
          <a:p>
            <a:pPr algn="l"/>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2400" b="1" dirty="0" smtClean="0">
                <a:solidFill>
                  <a:schemeClr val="tx1"/>
                </a:solidFill>
              </a:rPr>
              <a:t>Energy Demand - socioeconomic basis</a:t>
            </a:r>
            <a:br>
              <a:rPr lang="en-GB" sz="2400" b="1" dirty="0" smtClean="0">
                <a:solidFill>
                  <a:schemeClr val="tx1"/>
                </a:solidFill>
              </a:rPr>
            </a:br>
            <a:r>
              <a:rPr lang="en-GB" sz="2400" b="1" dirty="0" smtClean="0">
                <a:solidFill>
                  <a:schemeClr val="tx1"/>
                </a:solidFill>
              </a:rPr>
              <a:t/>
            </a:r>
            <a:br>
              <a:rPr lang="en-GB" sz="2400" b="1" dirty="0" smtClean="0">
                <a:solidFill>
                  <a:schemeClr val="tx1"/>
                </a:solidFill>
              </a:rPr>
            </a:br>
            <a:r>
              <a:rPr lang="en-GB" b="1" dirty="0" smtClean="0">
                <a:solidFill>
                  <a:schemeClr val="accent1">
                    <a:lumMod val="75000"/>
                  </a:schemeClr>
                </a:solidFill>
              </a:rPr>
              <a:t>Society</a:t>
            </a:r>
            <a:r>
              <a:rPr lang="en-GB" b="1" dirty="0" smtClean="0">
                <a:solidFill>
                  <a:srgbClr val="33CC33"/>
                </a:solidFill>
              </a:rPr>
              <a:t> </a:t>
            </a:r>
            <a:r>
              <a:rPr lang="en-GB" b="1" dirty="0" smtClean="0">
                <a:solidFill>
                  <a:srgbClr val="FF0000"/>
                </a:solidFill>
              </a:rPr>
              <a:t>Energy</a:t>
            </a:r>
            <a:r>
              <a:rPr lang="en-GB" b="1" dirty="0" smtClean="0">
                <a:solidFill>
                  <a:srgbClr val="33CC33"/>
                </a:solidFill>
              </a:rPr>
              <a:t> Environment </a:t>
            </a:r>
            <a:r>
              <a:rPr lang="en-GB" b="1" dirty="0" smtClean="0"/>
              <a:t>systems modelling</a:t>
            </a:r>
            <a:r>
              <a:rPr lang="en-GB" sz="2400" b="1" dirty="0" smtClean="0"/>
              <a:t/>
            </a:r>
            <a:br>
              <a:rPr lang="en-GB" sz="2400" b="1" dirty="0" smtClean="0"/>
            </a:br>
            <a:r>
              <a:rPr lang="en-GB" sz="2400" b="1" dirty="0" smtClean="0">
                <a:solidFill>
                  <a:srgbClr val="33CC33"/>
                </a:solidFill>
              </a:rPr>
              <a:t/>
            </a:r>
            <a:br>
              <a:rPr lang="en-GB" sz="2400" b="1" dirty="0" smtClean="0">
                <a:solidFill>
                  <a:srgbClr val="33CC33"/>
                </a:solidFill>
              </a:rPr>
            </a:br>
            <a:r>
              <a:rPr lang="en-GB" sz="2400" b="1" dirty="0" smtClean="0">
                <a:solidFill>
                  <a:srgbClr val="33CC33"/>
                </a:solidFill>
              </a:rPr>
              <a:t/>
            </a:r>
            <a:br>
              <a:rPr lang="en-GB" sz="2400" b="1" dirty="0" smtClean="0">
                <a:solidFill>
                  <a:srgbClr val="33CC33"/>
                </a:solidFill>
              </a:rPr>
            </a:br>
            <a:r>
              <a:rPr lang="en-GB" sz="1400" dirty="0"/>
              <a:t/>
            </a:r>
            <a:br>
              <a:rPr lang="en-GB" sz="1400" dirty="0"/>
            </a:br>
            <a:r>
              <a:rPr lang="en-GB" sz="1400" dirty="0"/>
              <a:t/>
            </a:r>
            <a:br>
              <a:rPr lang="en-GB" sz="1400" dirty="0"/>
            </a:br>
            <a:r>
              <a:rPr lang="en-GB" dirty="0"/>
              <a:t/>
            </a:r>
            <a:br>
              <a:rPr lang="en-GB" dirty="0"/>
            </a:br>
            <a:r>
              <a:rPr lang="en-GB" dirty="0"/>
              <a:t/>
            </a:r>
            <a:br>
              <a:rPr lang="en-GB" dirty="0"/>
            </a:br>
            <a:r>
              <a:rPr lang="en-GB" sz="1400" dirty="0"/>
              <a:t/>
            </a:r>
            <a:br>
              <a:rPr lang="en-GB" sz="1400" dirty="0"/>
            </a:br>
            <a:endParaRPr lang="en-GB" sz="1400" dirty="0"/>
          </a:p>
        </p:txBody>
      </p:sp>
      <p:sp>
        <p:nvSpPr>
          <p:cNvPr id="208899" name="Rectangle 3"/>
          <p:cNvSpPr>
            <a:spLocks noGrp="1" noChangeArrowheads="1"/>
          </p:cNvSpPr>
          <p:nvPr>
            <p:ph type="subTitle" idx="1"/>
          </p:nvPr>
        </p:nvSpPr>
        <p:spPr>
          <a:xfrm>
            <a:off x="2143108" y="4429132"/>
            <a:ext cx="6400800" cy="1752600"/>
          </a:xfrm>
        </p:spPr>
        <p:txBody>
          <a:bodyPr/>
          <a:lstStyle/>
          <a:p>
            <a:pPr algn="r">
              <a:buFontTx/>
              <a:buNone/>
            </a:pPr>
            <a:endParaRPr lang="en-GB" dirty="0" smtClean="0"/>
          </a:p>
          <a:p>
            <a:pPr algn="r"/>
            <a:r>
              <a:rPr lang="en-GB" b="1" dirty="0" smtClean="0"/>
              <a:t> </a:t>
            </a:r>
          </a:p>
          <a:p>
            <a:pPr algn="r"/>
            <a:r>
              <a:rPr lang="en-GB" dirty="0" smtClean="0"/>
              <a:t>Mark </a:t>
            </a:r>
            <a:r>
              <a:rPr lang="en-GB" dirty="0"/>
              <a:t>Barrett </a:t>
            </a:r>
          </a:p>
          <a:p>
            <a:pPr algn="r">
              <a:buFontTx/>
              <a:buNone/>
            </a:pPr>
            <a:r>
              <a:rPr lang="en-GB" dirty="0">
                <a:hlinkClick r:id="rId3" tooltip="mailto:Mark.Barrett@ucl.ac.uk"/>
              </a:rPr>
              <a:t>Mark.Barrett@ucl.ac.uk</a:t>
            </a:r>
            <a:endParaRPr lang="en-GB" dirty="0"/>
          </a:p>
          <a:p>
            <a:pPr algn="r">
              <a:buFontTx/>
              <a:buNone/>
            </a:pPr>
            <a:r>
              <a:rPr lang="en-GB" dirty="0" smtClean="0"/>
              <a:t>UCL Energy Institute</a:t>
            </a:r>
            <a:endParaRPr lang="en-GB" dirty="0"/>
          </a:p>
        </p:txBody>
      </p:sp>
      <p:sp>
        <p:nvSpPr>
          <p:cNvPr id="4" name="Slide Number Placeholder 5"/>
          <p:cNvSpPr>
            <a:spLocks noGrp="1"/>
          </p:cNvSpPr>
          <p:nvPr>
            <p:ph type="sldNum" sz="quarter" idx="12"/>
          </p:nvPr>
        </p:nvSpPr>
        <p:spPr/>
        <p:txBody>
          <a:bodyPr/>
          <a:lstStyle/>
          <a:p>
            <a:fld id="{D1254707-7A77-4E2B-AE1D-CB6408D75EE9}" type="slidenum">
              <a:rPr lang="en-GB"/>
              <a:pPr/>
              <a:t>1</a:t>
            </a:fld>
            <a:endParaRPr lang="en-GB"/>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2290" name="Rectangle 2"/>
          <p:cNvSpPr>
            <a:spLocks noGrp="1" noChangeArrowheads="1"/>
          </p:cNvSpPr>
          <p:nvPr>
            <p:ph type="title"/>
          </p:nvPr>
        </p:nvSpPr>
        <p:spPr/>
        <p:txBody>
          <a:bodyPr/>
          <a:lstStyle/>
          <a:p>
            <a:r>
              <a:rPr lang="en-GB"/>
              <a:t>Energy services and demand drivers</a:t>
            </a:r>
          </a:p>
        </p:txBody>
      </p:sp>
      <p:sp>
        <p:nvSpPr>
          <p:cNvPr id="4492291" name="Rectangle 3"/>
          <p:cNvSpPr>
            <a:spLocks noGrp="1" noChangeArrowheads="1"/>
          </p:cNvSpPr>
          <p:nvPr>
            <p:ph idx="1"/>
          </p:nvPr>
        </p:nvSpPr>
        <p:spPr>
          <a:xfrm>
            <a:off x="428596" y="1214422"/>
            <a:ext cx="4359304" cy="4697427"/>
          </a:xfrm>
        </p:spPr>
        <p:txBody>
          <a:bodyPr/>
          <a:lstStyle/>
          <a:p>
            <a:pPr>
              <a:lnSpc>
                <a:spcPct val="90000"/>
              </a:lnSpc>
              <a:buFontTx/>
              <a:buNone/>
            </a:pPr>
            <a:r>
              <a:rPr lang="en-GB" sz="1200" dirty="0"/>
              <a:t>Demands for energy services are determined by human needs, these include	</a:t>
            </a:r>
          </a:p>
          <a:p>
            <a:pPr>
              <a:lnSpc>
                <a:spcPct val="90000"/>
              </a:lnSpc>
            </a:pPr>
            <a:r>
              <a:rPr lang="en-GB" sz="1200" dirty="0"/>
              <a:t>food</a:t>
            </a:r>
          </a:p>
          <a:p>
            <a:pPr>
              <a:lnSpc>
                <a:spcPct val="90000"/>
              </a:lnSpc>
            </a:pPr>
            <a:r>
              <a:rPr lang="en-GB" sz="1200" dirty="0"/>
              <a:t>comfort, hygiene, health</a:t>
            </a:r>
          </a:p>
          <a:p>
            <a:pPr>
              <a:lnSpc>
                <a:spcPct val="90000"/>
              </a:lnSpc>
            </a:pPr>
            <a:r>
              <a:rPr lang="en-GB" sz="1200" dirty="0"/>
              <a:t>culture</a:t>
            </a:r>
          </a:p>
          <a:p>
            <a:pPr>
              <a:lnSpc>
                <a:spcPct val="90000"/>
              </a:lnSpc>
              <a:buFontTx/>
              <a:buNone/>
            </a:pPr>
            <a:endParaRPr lang="en-GB" sz="1200" dirty="0"/>
          </a:p>
          <a:p>
            <a:pPr>
              <a:lnSpc>
                <a:spcPct val="90000"/>
              </a:lnSpc>
              <a:buFontTx/>
              <a:buNone/>
            </a:pPr>
            <a:r>
              <a:rPr lang="en-GB" sz="1200" dirty="0"/>
              <a:t>Important drivers of demand include:</a:t>
            </a:r>
          </a:p>
          <a:p>
            <a:pPr>
              <a:lnSpc>
                <a:spcPct val="90000"/>
              </a:lnSpc>
            </a:pPr>
            <a:r>
              <a:rPr lang="en-GB" sz="1200" dirty="0"/>
              <a:t>Population increases</a:t>
            </a:r>
          </a:p>
          <a:p>
            <a:pPr>
              <a:lnSpc>
                <a:spcPct val="90000"/>
              </a:lnSpc>
            </a:pPr>
            <a:r>
              <a:rPr lang="en-GB" sz="1200" dirty="0"/>
              <a:t>Households increase faster because of smaller households</a:t>
            </a:r>
          </a:p>
          <a:p>
            <a:pPr>
              <a:lnSpc>
                <a:spcPct val="90000"/>
              </a:lnSpc>
            </a:pPr>
            <a:r>
              <a:rPr lang="en-GB" sz="1200" dirty="0"/>
              <a:t>Wealth, but energy consumption and impacts depend on choices of expenditure on goods and services which are somewhat arbitrary</a:t>
            </a:r>
          </a:p>
          <a:p>
            <a:pPr>
              <a:lnSpc>
                <a:spcPct val="90000"/>
              </a:lnSpc>
            </a:pPr>
            <a:endParaRPr lang="en-GB" sz="1200" dirty="0"/>
          </a:p>
          <a:p>
            <a:pPr>
              <a:lnSpc>
                <a:spcPct val="90000"/>
              </a:lnSpc>
              <a:buFontTx/>
              <a:buNone/>
            </a:pPr>
            <a:r>
              <a:rPr lang="en-GB" sz="1200" dirty="0"/>
              <a:t>The drivers are assumed to be the same in all scenarios.</a:t>
            </a:r>
          </a:p>
          <a:p>
            <a:pPr>
              <a:lnSpc>
                <a:spcPct val="90000"/>
              </a:lnSpc>
              <a:buFontTx/>
              <a:buNone/>
            </a:pPr>
            <a:endParaRPr lang="en-GB" sz="1200" dirty="0"/>
          </a:p>
          <a:p>
            <a:pPr>
              <a:lnSpc>
                <a:spcPct val="90000"/>
              </a:lnSpc>
              <a:buFontTx/>
              <a:buNone/>
            </a:pPr>
            <a:r>
              <a:rPr lang="en-GB" sz="1200" dirty="0"/>
              <a:t>The above drivers are simply accounted for in the model, but others are not, for example:</a:t>
            </a:r>
          </a:p>
          <a:p>
            <a:pPr>
              <a:lnSpc>
                <a:spcPct val="90000"/>
              </a:lnSpc>
            </a:pPr>
            <a:r>
              <a:rPr lang="en-GB" sz="1200" dirty="0"/>
              <a:t>Population ageing, which will result in increases and decreases of different demands</a:t>
            </a:r>
          </a:p>
          <a:p>
            <a:pPr>
              <a:lnSpc>
                <a:spcPct val="90000"/>
              </a:lnSpc>
            </a:pPr>
            <a:r>
              <a:rPr lang="en-GB" sz="1200" dirty="0"/>
              <a:t>Changes in employment</a:t>
            </a:r>
          </a:p>
          <a:p>
            <a:pPr>
              <a:lnSpc>
                <a:spcPct val="90000"/>
              </a:lnSpc>
            </a:pPr>
            <a:r>
              <a:rPr lang="en-GB" sz="1200" dirty="0"/>
              <a:t>Environmental awareness</a:t>
            </a:r>
          </a:p>
          <a:p>
            <a:pPr>
              <a:lnSpc>
                <a:spcPct val="90000"/>
              </a:lnSpc>
            </a:pPr>
            <a:r>
              <a:rPr lang="en-GB" sz="1200" dirty="0"/>
              <a:t>Economic restructuring</a:t>
            </a:r>
          </a:p>
          <a:p>
            <a:pPr>
              <a:lnSpc>
                <a:spcPct val="90000"/>
              </a:lnSpc>
              <a:buFontTx/>
              <a:buNone/>
            </a:pPr>
            <a:endParaRPr lang="en-GB" sz="1200" dirty="0"/>
          </a:p>
          <a:p>
            <a:pPr>
              <a:lnSpc>
                <a:spcPct val="90000"/>
              </a:lnSpc>
              <a:buFontTx/>
              <a:buNone/>
            </a:pPr>
            <a:r>
              <a:rPr lang="en-GB" sz="1200" dirty="0"/>
              <a:t>More on consumption at:</a:t>
            </a:r>
          </a:p>
          <a:p>
            <a:pPr>
              <a:lnSpc>
                <a:spcPct val="90000"/>
              </a:lnSpc>
              <a:buFontTx/>
              <a:buNone/>
            </a:pPr>
            <a:r>
              <a:rPr lang="en-GB" sz="1200" dirty="0">
                <a:hlinkClick r:id="rId3"/>
              </a:rPr>
              <a:t>http://www.sencouk.co.uk/Consumption/Consumption.htm</a:t>
            </a:r>
            <a:endParaRPr lang="en-GB" sz="1200" dirty="0"/>
          </a:p>
          <a:p>
            <a:pPr>
              <a:lnSpc>
                <a:spcPct val="90000"/>
              </a:lnSpc>
            </a:pPr>
            <a:endParaRPr lang="en-GB" sz="1200" dirty="0"/>
          </a:p>
        </p:txBody>
      </p:sp>
      <p:sp>
        <p:nvSpPr>
          <p:cNvPr id="6" name="Slide Number Placeholder 5"/>
          <p:cNvSpPr>
            <a:spLocks noGrp="1"/>
          </p:cNvSpPr>
          <p:nvPr>
            <p:ph type="sldNum" sz="quarter" idx="12"/>
          </p:nvPr>
        </p:nvSpPr>
        <p:spPr/>
        <p:txBody>
          <a:bodyPr/>
          <a:lstStyle/>
          <a:p>
            <a:fld id="{D1254707-7A77-4E2B-AE1D-CB6408D75EE9}" type="slidenum">
              <a:rPr lang="en-GB"/>
              <a:pPr/>
              <a:t>10</a:t>
            </a:fld>
            <a:endParaRPr lang="en-GB" dirty="0"/>
          </a:p>
        </p:txBody>
      </p:sp>
      <p:pic>
        <p:nvPicPr>
          <p:cNvPr id="4492292" name="Picture 4"/>
          <p:cNvPicPr>
            <a:picLocks noChangeAspect="1" noChangeArrowheads="1"/>
          </p:cNvPicPr>
          <p:nvPr/>
        </p:nvPicPr>
        <p:blipFill>
          <a:blip r:embed="rId4" cstate="print"/>
          <a:srcRect/>
          <a:stretch>
            <a:fillRect/>
          </a:stretch>
        </p:blipFill>
        <p:spPr bwMode="auto">
          <a:xfrm>
            <a:off x="4787900" y="908050"/>
            <a:ext cx="3819525" cy="2665413"/>
          </a:xfrm>
          <a:prstGeom prst="rect">
            <a:avLst/>
          </a:prstGeom>
          <a:noFill/>
          <a:ln w="9525">
            <a:noFill/>
            <a:miter lim="800000"/>
            <a:headEnd/>
            <a:tailEnd/>
          </a:ln>
          <a:effectLst/>
        </p:spPr>
      </p:pic>
      <p:pic>
        <p:nvPicPr>
          <p:cNvPr id="4492293" name="Picture 5"/>
          <p:cNvPicPr>
            <a:picLocks noChangeAspect="1" noChangeArrowheads="1"/>
          </p:cNvPicPr>
          <p:nvPr/>
        </p:nvPicPr>
        <p:blipFill>
          <a:blip r:embed="rId5" cstate="print"/>
          <a:srcRect/>
          <a:stretch>
            <a:fillRect/>
          </a:stretch>
        </p:blipFill>
        <p:spPr bwMode="auto">
          <a:xfrm>
            <a:off x="4787900" y="3573463"/>
            <a:ext cx="3819525" cy="2820987"/>
          </a:xfrm>
          <a:prstGeom prst="rect">
            <a:avLst/>
          </a:prstGeom>
          <a:noFill/>
          <a:ln w="9525">
            <a:noFill/>
            <a:miter lim="800000"/>
            <a:headEnd/>
            <a:tailEnd/>
          </a:ln>
          <a:effectLst/>
        </p:spPr>
      </p:pic>
    </p:spTree>
    <p:extLst>
      <p:ext uri="{BB962C8B-B14F-4D97-AF65-F5344CB8AC3E}">
        <p14:creationId xmlns:p14="http://schemas.microsoft.com/office/powerpoint/2010/main" val="15974174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2226" name="Rectangle 2"/>
          <p:cNvSpPr>
            <a:spLocks noGrp="1" noChangeArrowheads="1"/>
          </p:cNvSpPr>
          <p:nvPr>
            <p:ph type="title"/>
          </p:nvPr>
        </p:nvSpPr>
        <p:spPr/>
        <p:txBody>
          <a:bodyPr/>
          <a:lstStyle/>
          <a:p>
            <a:r>
              <a:rPr lang="en-GB"/>
              <a:t>Future demand: activity projections</a:t>
            </a:r>
          </a:p>
        </p:txBody>
      </p:sp>
      <p:sp>
        <p:nvSpPr>
          <p:cNvPr id="4532227" name="Rectangle 3"/>
          <p:cNvSpPr>
            <a:spLocks noGrp="1" noChangeArrowheads="1"/>
          </p:cNvSpPr>
          <p:nvPr>
            <p:ph idx="1"/>
          </p:nvPr>
        </p:nvSpPr>
        <p:spPr/>
        <p:txBody>
          <a:bodyPr/>
          <a:lstStyle/>
          <a:p>
            <a:pPr>
              <a:buFontTx/>
              <a:buNone/>
            </a:pPr>
            <a:r>
              <a:rPr lang="en-GB" sz="1200"/>
              <a:t>In these scenarios, the activity growth in all sectors is assumed to follow from population, household and wealth drivers. The activity projections are shown in the chart. The outstanding growth is in international aviation, a service the UK mainly exports.</a:t>
            </a:r>
          </a:p>
        </p:txBody>
      </p:sp>
      <p:sp>
        <p:nvSpPr>
          <p:cNvPr id="5" name="Slide Number Placeholder 5"/>
          <p:cNvSpPr>
            <a:spLocks noGrp="1"/>
          </p:cNvSpPr>
          <p:nvPr>
            <p:ph type="sldNum" sz="quarter" idx="12"/>
          </p:nvPr>
        </p:nvSpPr>
        <p:spPr/>
        <p:txBody>
          <a:bodyPr/>
          <a:lstStyle/>
          <a:p>
            <a:fld id="{D1254707-7A77-4E2B-AE1D-CB6408D75EE9}" type="slidenum">
              <a:rPr lang="en-GB"/>
              <a:pPr/>
              <a:t>11</a:t>
            </a:fld>
            <a:endParaRPr lang="en-GB" dirty="0"/>
          </a:p>
        </p:txBody>
      </p:sp>
      <p:pic>
        <p:nvPicPr>
          <p:cNvPr id="4532228" name="Picture 4"/>
          <p:cNvPicPr>
            <a:picLocks noChangeAspect="1" noChangeArrowheads="1"/>
          </p:cNvPicPr>
          <p:nvPr/>
        </p:nvPicPr>
        <p:blipFill>
          <a:blip r:embed="rId3" cstate="print"/>
          <a:srcRect/>
          <a:stretch>
            <a:fillRect/>
          </a:stretch>
        </p:blipFill>
        <p:spPr bwMode="auto">
          <a:xfrm>
            <a:off x="1042987" y="1773238"/>
            <a:ext cx="7562997" cy="4584720"/>
          </a:xfrm>
          <a:prstGeom prst="rect">
            <a:avLst/>
          </a:prstGeom>
          <a:noFill/>
          <a:ln w="9525">
            <a:noFill/>
            <a:miter lim="800000"/>
            <a:headEnd/>
            <a:tailEnd/>
          </a:ln>
          <a:effectLst/>
        </p:spPr>
      </p:pic>
    </p:spTree>
    <p:extLst>
      <p:ext uri="{BB962C8B-B14F-4D97-AF65-F5344CB8AC3E}">
        <p14:creationId xmlns:p14="http://schemas.microsoft.com/office/powerpoint/2010/main" val="4238745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1202" name="Rectangle 2"/>
          <p:cNvSpPr>
            <a:spLocks noGrp="1" noChangeArrowheads="1"/>
          </p:cNvSpPr>
          <p:nvPr>
            <p:ph type="title"/>
          </p:nvPr>
        </p:nvSpPr>
        <p:spPr/>
        <p:txBody>
          <a:bodyPr/>
          <a:lstStyle/>
          <a:p>
            <a:r>
              <a:rPr lang="en-GB" dirty="0"/>
              <a:t>Future demand: general </a:t>
            </a:r>
            <a:r>
              <a:rPr lang="en-GB" dirty="0" smtClean="0"/>
              <a:t>considerations 1</a:t>
            </a:r>
            <a:endParaRPr lang="en-GB" dirty="0"/>
          </a:p>
        </p:txBody>
      </p:sp>
      <p:sp>
        <p:nvSpPr>
          <p:cNvPr id="4531203" name="Rectangle 3"/>
          <p:cNvSpPr>
            <a:spLocks noGrp="1" noChangeArrowheads="1"/>
          </p:cNvSpPr>
          <p:nvPr>
            <p:ph idx="1"/>
          </p:nvPr>
        </p:nvSpPr>
        <p:spPr/>
        <p:txBody>
          <a:bodyPr/>
          <a:lstStyle/>
          <a:p>
            <a:pPr>
              <a:buFontTx/>
              <a:buNone/>
            </a:pPr>
            <a:r>
              <a:rPr lang="en-GB" dirty="0"/>
              <a:t>Predicting the activities that drive the demands for energy is fundamentally important, but uncertain, not least because activities are partially subject to policy. </a:t>
            </a:r>
          </a:p>
          <a:p>
            <a:pPr>
              <a:buFontTx/>
              <a:buNone/>
            </a:pPr>
            <a:endParaRPr lang="en-GB" dirty="0"/>
          </a:p>
          <a:p>
            <a:r>
              <a:rPr lang="en-GB" dirty="0"/>
              <a:t>Some demands may stabilise or decrease, for example:</a:t>
            </a:r>
          </a:p>
          <a:p>
            <a:pPr lvl="1"/>
            <a:r>
              <a:rPr lang="en-GB" sz="1400" dirty="0"/>
              <a:t>commuting travel as the population ages and telecommunications develop</a:t>
            </a:r>
          </a:p>
          <a:p>
            <a:pPr lvl="1"/>
            <a:r>
              <a:rPr lang="en-GB" sz="1400" dirty="0"/>
              <a:t>space heating as maximum comfort temperature levels are </a:t>
            </a:r>
            <a:r>
              <a:rPr lang="en-GB" sz="1400" dirty="0" smtClean="0"/>
              <a:t>achieved</a:t>
            </a:r>
          </a:p>
          <a:p>
            <a:pPr lvl="1"/>
            <a:endParaRPr lang="en-GB" sz="1400" dirty="0"/>
          </a:p>
          <a:p>
            <a:r>
              <a:rPr lang="en-GB" dirty="0"/>
              <a:t>Demands may increase because of the extension of current activities:</a:t>
            </a:r>
          </a:p>
          <a:p>
            <a:pPr lvl="1"/>
            <a:r>
              <a:rPr lang="en-GB" sz="1400" dirty="0"/>
              <a:t>heating might extend to conservatories, patios, swimming pools</a:t>
            </a:r>
          </a:p>
          <a:p>
            <a:pPr lvl="1"/>
            <a:r>
              <a:rPr lang="en-GB" sz="1400" dirty="0"/>
              <a:t>air conditioning may become more widespread</a:t>
            </a:r>
          </a:p>
          <a:p>
            <a:pPr lvl="1"/>
            <a:r>
              <a:rPr lang="en-GB" sz="1400" dirty="0"/>
              <a:t>cars might become heavier and more powerful</a:t>
            </a:r>
          </a:p>
          <a:p>
            <a:pPr lvl="1"/>
            <a:r>
              <a:rPr lang="en-GB" sz="1400" dirty="0"/>
              <a:t>as the population enjoys more wealth and a longer retirement, more leisure travel might </a:t>
            </a:r>
            <a:r>
              <a:rPr lang="en-GB" sz="1400" dirty="0" smtClean="0"/>
              <a:t>ensue</a:t>
            </a:r>
          </a:p>
          <a:p>
            <a:pPr lvl="1"/>
            <a:endParaRPr lang="en-GB" sz="1400" dirty="0"/>
          </a:p>
          <a:p>
            <a:r>
              <a:rPr lang="en-GB" dirty="0"/>
              <a:t>Or because new activities are invented, these being difficult to predict:</a:t>
            </a:r>
          </a:p>
          <a:p>
            <a:pPr lvl="1"/>
            <a:r>
              <a:rPr lang="en-GB" sz="1400" dirty="0"/>
              <a:t>new ways of using energy might arise; witness home computers, cinemas, mass air travel in the past; the future we may see space tourism</a:t>
            </a:r>
          </a:p>
          <a:p>
            <a:endParaRPr lang="en-GB" dirty="0"/>
          </a:p>
          <a:p>
            <a:pPr>
              <a:buFontTx/>
              <a:buNone/>
            </a:pPr>
            <a:r>
              <a:rPr lang="en-GB" dirty="0"/>
              <a:t>Basic activity levels are assumed to be the same in all scenarios, although in reality they are scenario dependent. For example, many activities are influenced by scenario dependent fuel prices - the purchase and use of cars, air travel, home heating.</a:t>
            </a:r>
          </a:p>
          <a:p>
            <a:pPr>
              <a:buFontTx/>
              <a:buNone/>
            </a:pPr>
            <a:endParaRPr lang="en-GB" dirty="0"/>
          </a:p>
        </p:txBody>
      </p:sp>
      <p:sp>
        <p:nvSpPr>
          <p:cNvPr id="4" name="Slide Number Placeholder 5"/>
          <p:cNvSpPr>
            <a:spLocks noGrp="1"/>
          </p:cNvSpPr>
          <p:nvPr>
            <p:ph type="sldNum" sz="quarter" idx="12"/>
          </p:nvPr>
        </p:nvSpPr>
        <p:spPr/>
        <p:txBody>
          <a:bodyPr/>
          <a:lstStyle/>
          <a:p>
            <a:fld id="{D1254707-7A77-4E2B-AE1D-CB6408D75EE9}" type="slidenum">
              <a:rPr lang="en-GB"/>
              <a:pPr/>
              <a:t>12</a:t>
            </a:fld>
            <a:endParaRPr lang="en-GB"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1202" name="Rectangle 2"/>
          <p:cNvSpPr>
            <a:spLocks noGrp="1" noChangeArrowheads="1"/>
          </p:cNvSpPr>
          <p:nvPr>
            <p:ph type="title"/>
          </p:nvPr>
        </p:nvSpPr>
        <p:spPr/>
        <p:txBody>
          <a:bodyPr/>
          <a:lstStyle/>
          <a:p>
            <a:r>
              <a:rPr lang="en-GB" dirty="0"/>
              <a:t>Future demand: general </a:t>
            </a:r>
            <a:r>
              <a:rPr lang="en-GB" dirty="0" smtClean="0"/>
              <a:t>considerations 2</a:t>
            </a:r>
            <a:endParaRPr lang="en-GB" dirty="0"/>
          </a:p>
        </p:txBody>
      </p:sp>
      <p:sp>
        <p:nvSpPr>
          <p:cNvPr id="4531203" name="Rectangle 3"/>
          <p:cNvSpPr>
            <a:spLocks noGrp="1" noChangeArrowheads="1"/>
          </p:cNvSpPr>
          <p:nvPr>
            <p:ph idx="1"/>
          </p:nvPr>
        </p:nvSpPr>
        <p:spPr/>
        <p:txBody>
          <a:bodyPr/>
          <a:lstStyle/>
          <a:p>
            <a:pPr>
              <a:buFontTx/>
              <a:buNone/>
            </a:pPr>
            <a:r>
              <a:rPr lang="en-GB" dirty="0" smtClean="0"/>
              <a:t>Furthermore</a:t>
            </a:r>
            <a:r>
              <a:rPr lang="en-GB" dirty="0"/>
              <a:t>, energy consumption in the services sector and industrial sectors are themselves dependent on basic energy service demands. For example: </a:t>
            </a:r>
            <a:endParaRPr lang="en-GB" dirty="0" smtClean="0"/>
          </a:p>
          <a:p>
            <a:pPr>
              <a:buFontTx/>
              <a:buNone/>
            </a:pPr>
            <a:endParaRPr lang="en-GB" dirty="0" smtClean="0"/>
          </a:p>
          <a:p>
            <a:r>
              <a:rPr lang="en-GB" dirty="0" smtClean="0"/>
              <a:t>energy </a:t>
            </a:r>
            <a:r>
              <a:rPr lang="en-GB" dirty="0"/>
              <a:t>consumption for administering public transport or aviation is dependent on the demands for those services; </a:t>
            </a:r>
            <a:endParaRPr lang="en-GB" dirty="0" smtClean="0"/>
          </a:p>
          <a:p>
            <a:endParaRPr lang="en-GB" dirty="0" smtClean="0"/>
          </a:p>
          <a:p>
            <a:r>
              <a:rPr lang="en-GB" dirty="0" smtClean="0"/>
              <a:t>the </a:t>
            </a:r>
            <a:r>
              <a:rPr lang="en-GB" dirty="0"/>
              <a:t>energy consumed in the iron and steel or vehicle manufacturing industry depends on how many cars are made, which is scenario dependent; </a:t>
            </a:r>
            <a:endParaRPr lang="en-GB" dirty="0" smtClean="0"/>
          </a:p>
          <a:p>
            <a:endParaRPr lang="en-GB" dirty="0" smtClean="0"/>
          </a:p>
          <a:p>
            <a:r>
              <a:rPr lang="en-GB" dirty="0" smtClean="0"/>
              <a:t>the </a:t>
            </a:r>
            <a:r>
              <a:rPr lang="en-GB" dirty="0"/>
              <a:t>energy consumption of manufacturing industry depends on how much loft insulation there is houses. </a:t>
            </a:r>
            <a:endParaRPr lang="en-GB" dirty="0" smtClean="0"/>
          </a:p>
          <a:p>
            <a:endParaRPr lang="en-GB" dirty="0" smtClean="0"/>
          </a:p>
          <a:p>
            <a:r>
              <a:rPr lang="en-GB" dirty="0" smtClean="0"/>
              <a:t>The </a:t>
            </a:r>
            <a:r>
              <a:rPr lang="en-GB" dirty="0"/>
              <a:t>effects of energy demands on economic structure and its energy consumption are not considered here. (This is rarely analysed in energy scenarios because the effects of these structural changes </a:t>
            </a:r>
            <a:r>
              <a:rPr lang="en-GB" dirty="0" smtClean="0"/>
              <a:t>and </a:t>
            </a:r>
            <a:r>
              <a:rPr lang="en-GB" dirty="0"/>
              <a:t>it is difficult to calculate </a:t>
            </a:r>
            <a:r>
              <a:rPr lang="en-GB" dirty="0" smtClean="0"/>
              <a:t>them</a:t>
            </a:r>
            <a:r>
              <a:rPr lang="zh-CN" altLang="en-US" dirty="0" smtClean="0"/>
              <a:t> </a:t>
            </a:r>
            <a:r>
              <a:rPr lang="en-GB" dirty="0"/>
              <a:t>may be relatively small; .)</a:t>
            </a:r>
          </a:p>
        </p:txBody>
      </p:sp>
      <p:sp>
        <p:nvSpPr>
          <p:cNvPr id="4" name="Slide Number Placeholder 5"/>
          <p:cNvSpPr>
            <a:spLocks noGrp="1"/>
          </p:cNvSpPr>
          <p:nvPr>
            <p:ph type="sldNum" sz="quarter" idx="12"/>
          </p:nvPr>
        </p:nvSpPr>
        <p:spPr/>
        <p:txBody>
          <a:bodyPr/>
          <a:lstStyle/>
          <a:p>
            <a:fld id="{D1254707-7A77-4E2B-AE1D-CB6408D75EE9}" type="slidenum">
              <a:rPr lang="en-GB"/>
              <a:pPr/>
              <a:t>13</a:t>
            </a:fld>
            <a:endParaRPr lang="en-GB"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395288" y="620713"/>
            <a:ext cx="8229600" cy="665162"/>
          </a:xfrm>
        </p:spPr>
        <p:txBody>
          <a:bodyPr/>
          <a:lstStyle/>
          <a:p>
            <a:pPr eaLnBrk="1" hangingPunct="1"/>
            <a:r>
              <a:rPr lang="en-GB" sz="1800" dirty="0" smtClean="0"/>
              <a:t>Demography and consumption</a:t>
            </a:r>
            <a:endParaRPr lang="en-US" sz="1800" dirty="0" smtClean="0"/>
          </a:p>
        </p:txBody>
      </p:sp>
      <p:sp>
        <p:nvSpPr>
          <p:cNvPr id="9220" name="Slide Number Placeholder 3"/>
          <p:cNvSpPr>
            <a:spLocks noGrp="1"/>
          </p:cNvSpPr>
          <p:nvPr>
            <p:ph type="sldNum" sz="quarter" idx="12"/>
          </p:nvPr>
        </p:nvSpPr>
        <p:spPr bwMode="auto">
          <a:xfrm>
            <a:off x="6248400" y="6381750"/>
            <a:ext cx="2895600" cy="476250"/>
          </a:xfrm>
          <a:prstGeom prst="rect">
            <a:avLst/>
          </a:prstGeom>
          <a:noFill/>
          <a:ln>
            <a:miter lim="800000"/>
            <a:headEnd/>
            <a:tailEnd/>
          </a:ln>
        </p:spPr>
        <p:txBody>
          <a:bodyPr/>
          <a:lstStyle/>
          <a:p>
            <a:pPr algn="r"/>
            <a:fld id="{ADB7E3B5-D939-4836-BCB9-3C0AF905F8B8}" type="slidenum">
              <a:rPr lang="en-GB"/>
              <a:pPr algn="r"/>
              <a:t>14</a:t>
            </a:fld>
            <a:endParaRPr lang="en-GB"/>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87624" y="1412776"/>
            <a:ext cx="6761873" cy="49262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395288" y="620713"/>
            <a:ext cx="8229600" cy="665162"/>
          </a:xfrm>
        </p:spPr>
        <p:txBody>
          <a:bodyPr/>
          <a:lstStyle/>
          <a:p>
            <a:pPr eaLnBrk="1" hangingPunct="1"/>
            <a:r>
              <a:rPr lang="en-GB" sz="1800" dirty="0" smtClean="0"/>
              <a:t>Demographic projections</a:t>
            </a:r>
            <a:endParaRPr lang="en-US" sz="1800" dirty="0" smtClean="0"/>
          </a:p>
        </p:txBody>
      </p:sp>
      <p:sp>
        <p:nvSpPr>
          <p:cNvPr id="9220" name="Slide Number Placeholder 3"/>
          <p:cNvSpPr>
            <a:spLocks noGrp="1"/>
          </p:cNvSpPr>
          <p:nvPr>
            <p:ph type="sldNum" sz="quarter" idx="12"/>
          </p:nvPr>
        </p:nvSpPr>
        <p:spPr bwMode="auto">
          <a:xfrm>
            <a:off x="6248400" y="6381750"/>
            <a:ext cx="2895600" cy="476250"/>
          </a:xfrm>
          <a:prstGeom prst="rect">
            <a:avLst/>
          </a:prstGeom>
          <a:noFill/>
          <a:ln>
            <a:miter lim="800000"/>
            <a:headEnd/>
            <a:tailEnd/>
          </a:ln>
        </p:spPr>
        <p:txBody>
          <a:bodyPr/>
          <a:lstStyle/>
          <a:p>
            <a:pPr algn="r"/>
            <a:fld id="{ADB7E3B5-D939-4836-BCB9-3C0AF905F8B8}" type="slidenum">
              <a:rPr lang="en-GB"/>
              <a:pPr algn="r"/>
              <a:t>15</a:t>
            </a:fld>
            <a:endParaRPr lang="en-GB"/>
          </a:p>
        </p:txBody>
      </p:sp>
      <p:sp>
        <p:nvSpPr>
          <p:cNvPr id="2" name="TextBox 1"/>
          <p:cNvSpPr txBox="1"/>
          <p:nvPr/>
        </p:nvSpPr>
        <p:spPr>
          <a:xfrm>
            <a:off x="323528" y="1412776"/>
            <a:ext cx="2736304" cy="5047536"/>
          </a:xfrm>
          <a:prstGeom prst="rect">
            <a:avLst/>
          </a:prstGeom>
          <a:noFill/>
        </p:spPr>
        <p:txBody>
          <a:bodyPr wrap="square" rtlCol="0">
            <a:spAutoFit/>
          </a:bodyPr>
          <a:lstStyle/>
          <a:p>
            <a:r>
              <a:rPr lang="en-GB" sz="1400" dirty="0" smtClean="0"/>
              <a:t>Projections depend on assumptions about birth, death and migration.</a:t>
            </a:r>
          </a:p>
          <a:p>
            <a:endParaRPr lang="en-GB" sz="1400" dirty="0"/>
          </a:p>
          <a:p>
            <a:r>
              <a:rPr lang="en-GB" sz="1400" dirty="0" smtClean="0"/>
              <a:t>These assumptions can change rapidly because of altered policy and other context, e.g. on:</a:t>
            </a:r>
          </a:p>
          <a:p>
            <a:pPr marL="285750" indent="-285750">
              <a:buFont typeface="Arial" pitchFamily="34" charset="0"/>
              <a:buChar char="•"/>
            </a:pPr>
            <a:r>
              <a:rPr lang="en-GB" sz="1400" dirty="0" smtClean="0"/>
              <a:t>immigration</a:t>
            </a:r>
          </a:p>
          <a:p>
            <a:pPr marL="285750" indent="-285750">
              <a:buFont typeface="Arial" pitchFamily="34" charset="0"/>
              <a:buChar char="•"/>
            </a:pPr>
            <a:r>
              <a:rPr lang="en-GB" sz="1400" dirty="0" smtClean="0"/>
              <a:t>health</a:t>
            </a:r>
            <a:endParaRPr lang="en-GB" sz="1400" dirty="0"/>
          </a:p>
          <a:p>
            <a:pPr marL="285750" indent="-285750">
              <a:buFont typeface="Arial" pitchFamily="34" charset="0"/>
              <a:buChar char="•"/>
            </a:pPr>
            <a:r>
              <a:rPr lang="en-GB" sz="1400" dirty="0" smtClean="0"/>
              <a:t>child support</a:t>
            </a:r>
          </a:p>
          <a:p>
            <a:pPr marL="285750" indent="-285750">
              <a:buFont typeface="Arial" pitchFamily="34" charset="0"/>
              <a:buChar char="•"/>
            </a:pPr>
            <a:r>
              <a:rPr lang="en-GB" sz="1400" dirty="0" smtClean="0"/>
              <a:t>‘culture’</a:t>
            </a:r>
          </a:p>
          <a:p>
            <a:pPr marL="285750" indent="-285750">
              <a:buFont typeface="Arial" pitchFamily="34" charset="0"/>
              <a:buChar char="•"/>
            </a:pPr>
            <a:endParaRPr lang="en-GB" sz="1400" dirty="0"/>
          </a:p>
          <a:p>
            <a:r>
              <a:rPr lang="en-GB" sz="1400" dirty="0" smtClean="0"/>
              <a:t>The National </a:t>
            </a:r>
            <a:r>
              <a:rPr lang="en-GB" sz="1400" dirty="0"/>
              <a:t>Population </a:t>
            </a:r>
            <a:r>
              <a:rPr lang="en-GB" sz="1400" dirty="0" smtClean="0"/>
              <a:t>Projections indicate an uncertainty of 10-15% in the 2050 population with accompanying energy and emissions.</a:t>
            </a:r>
          </a:p>
          <a:p>
            <a:endParaRPr lang="en-GB" sz="1400" dirty="0"/>
          </a:p>
          <a:p>
            <a:endParaRPr lang="en-GB" sz="1400" dirty="0"/>
          </a:p>
          <a:p>
            <a:endParaRPr lang="en-GB" sz="1400" dirty="0" smtClean="0"/>
          </a:p>
          <a:p>
            <a:endParaRPr lang="en-GB" sz="1400" dirty="0" smtClean="0"/>
          </a:p>
          <a:p>
            <a:endParaRPr lang="en-GB" sz="1400" dirty="0"/>
          </a:p>
        </p:txBody>
      </p:sp>
      <p:pic>
        <p:nvPicPr>
          <p:cNvPr id="7" name="Picture 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4607" y="1124744"/>
            <a:ext cx="6108528" cy="4369842"/>
          </a:xfrm>
          <a:prstGeom prst="rect">
            <a:avLst/>
          </a:prstGeom>
          <a:noFill/>
          <a:ln w="9525">
            <a:noFill/>
            <a:miter lim="800000"/>
            <a:headEnd/>
            <a:tailEnd/>
          </a:ln>
          <a:effectLst/>
          <a:extLst>
            <a:ext uri="{91240B29-F687-4F45-9708-019B960494DF}">
              <a14:hiddenLine xmlns:a14="http://schemas.microsoft.com/office/drawing/2010/main" w="12700" cap="flat" cmpd="sng" algn="ctr">
                <a:solidFill>
                  <a:schemeClr val="tx1"/>
                </a:solidFill>
                <a:prstDash val="solid"/>
                <a:miter lim="800000"/>
                <a:headEnd/>
                <a:tailEnd/>
              </a14:hiddenLine>
            </a:ext>
          </a:extLst>
        </p:spPr>
      </p:pic>
      <p:sp>
        <p:nvSpPr>
          <p:cNvPr id="9" name="TextBox 8"/>
          <p:cNvSpPr txBox="1"/>
          <p:nvPr/>
        </p:nvSpPr>
        <p:spPr>
          <a:xfrm>
            <a:off x="288032" y="5400740"/>
            <a:ext cx="8460432" cy="1089529"/>
          </a:xfrm>
          <a:prstGeom prst="rect">
            <a:avLst/>
          </a:prstGeom>
          <a:noFill/>
        </p:spPr>
        <p:txBody>
          <a:bodyPr wrap="square" rtlCol="0">
            <a:spAutoFit/>
          </a:bodyPr>
          <a:lstStyle/>
          <a:p>
            <a:r>
              <a:rPr lang="en-GB" sz="1200" dirty="0" smtClean="0"/>
              <a:t>Source for projection: Helen </a:t>
            </a:r>
            <a:r>
              <a:rPr lang="en-GB" sz="1200" dirty="0"/>
              <a:t>Bray and </a:t>
            </a:r>
            <a:r>
              <a:rPr lang="en-GB" sz="1200" dirty="0" err="1"/>
              <a:t>Shayla</a:t>
            </a:r>
            <a:r>
              <a:rPr lang="en-GB" sz="1200" dirty="0"/>
              <a:t> </a:t>
            </a:r>
            <a:r>
              <a:rPr lang="en-GB" sz="1200" dirty="0" err="1" smtClean="0"/>
              <a:t>Goldring</a:t>
            </a:r>
            <a:r>
              <a:rPr lang="en-GB" sz="1200" dirty="0" smtClean="0"/>
              <a:t>, National </a:t>
            </a:r>
            <a:r>
              <a:rPr lang="en-GB" sz="1200" dirty="0"/>
              <a:t>Population Projections and the challenges of an ageing </a:t>
            </a:r>
            <a:r>
              <a:rPr lang="en-GB" sz="1200" dirty="0" smtClean="0"/>
              <a:t>population.</a:t>
            </a:r>
          </a:p>
          <a:p>
            <a:pPr>
              <a:lnSpc>
                <a:spcPct val="80000"/>
              </a:lnSpc>
            </a:pPr>
            <a:r>
              <a:rPr lang="en-GB" sz="1200" i="1" dirty="0" smtClean="0"/>
              <a:t>www2.lse.ac.uk/socialPolicy/BSPS/ppt/2008_PP_Goldring.ppt  </a:t>
            </a:r>
            <a:endParaRPr lang="en-GB" sz="1200" dirty="0" smtClean="0"/>
          </a:p>
          <a:p>
            <a:pPr>
              <a:lnSpc>
                <a:spcPct val="80000"/>
              </a:lnSpc>
            </a:pPr>
            <a:endParaRPr lang="en-GB" sz="1200" dirty="0"/>
          </a:p>
          <a:p>
            <a:pPr>
              <a:lnSpc>
                <a:spcPct val="80000"/>
              </a:lnSpc>
            </a:pPr>
            <a:r>
              <a:rPr lang="en-GB" sz="1200" dirty="0" smtClean="0"/>
              <a:t>Also see: </a:t>
            </a:r>
            <a:r>
              <a:rPr lang="en-GB" sz="1200" dirty="0" smtClean="0">
                <a:hlinkClick r:id="rId4"/>
              </a:rPr>
              <a:t>www.gad.gov.uk</a:t>
            </a:r>
            <a:r>
              <a:rPr lang="en-GB" sz="1200" dirty="0" smtClean="0"/>
              <a:t> </a:t>
            </a:r>
            <a:endParaRPr lang="en-GB" sz="1200" dirty="0"/>
          </a:p>
          <a:p>
            <a:endParaRPr lang="en-GB" sz="1200" dirty="0"/>
          </a:p>
        </p:txBody>
      </p:sp>
    </p:spTree>
    <p:extLst>
      <p:ext uri="{BB962C8B-B14F-4D97-AF65-F5344CB8AC3E}">
        <p14:creationId xmlns:p14="http://schemas.microsoft.com/office/powerpoint/2010/main" val="30487041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a:spLocks noGrp="1"/>
          </p:cNvSpPr>
          <p:nvPr>
            <p:ph type="title"/>
          </p:nvPr>
        </p:nvSpPr>
        <p:spPr>
          <a:xfrm>
            <a:off x="395288" y="620713"/>
            <a:ext cx="8229600" cy="665162"/>
          </a:xfrm>
        </p:spPr>
        <p:txBody>
          <a:bodyPr/>
          <a:lstStyle/>
          <a:p>
            <a:pPr eaLnBrk="1" hangingPunct="1"/>
            <a:r>
              <a:rPr lang="en-GB" sz="1800" dirty="0" smtClean="0"/>
              <a:t>A Demography model</a:t>
            </a:r>
            <a:endParaRPr lang="en-US" sz="1800" dirty="0" smtClean="0"/>
          </a:p>
        </p:txBody>
      </p:sp>
      <p:sp>
        <p:nvSpPr>
          <p:cNvPr id="9220" name="Slide Number Placeholder 3"/>
          <p:cNvSpPr>
            <a:spLocks noGrp="1"/>
          </p:cNvSpPr>
          <p:nvPr>
            <p:ph type="sldNum" sz="quarter" idx="12"/>
          </p:nvPr>
        </p:nvSpPr>
        <p:spPr bwMode="auto">
          <a:xfrm>
            <a:off x="6248400" y="6381750"/>
            <a:ext cx="2895600" cy="476250"/>
          </a:xfrm>
          <a:prstGeom prst="rect">
            <a:avLst/>
          </a:prstGeom>
          <a:noFill/>
          <a:ln>
            <a:miter lim="800000"/>
            <a:headEnd/>
            <a:tailEnd/>
          </a:ln>
        </p:spPr>
        <p:txBody>
          <a:bodyPr/>
          <a:lstStyle/>
          <a:p>
            <a:pPr algn="r"/>
            <a:fld id="{ADB7E3B5-D939-4836-BCB9-3C0AF905F8B8}" type="slidenum">
              <a:rPr lang="en-GB"/>
              <a:pPr algn="r"/>
              <a:t>16</a:t>
            </a:fld>
            <a:endParaRPr lang="en-GB"/>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811" y="2024063"/>
            <a:ext cx="8294196" cy="38532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472743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ontent Placeholder 10"/>
          <p:cNvSpPr>
            <a:spLocks noGrp="1"/>
          </p:cNvSpPr>
          <p:nvPr>
            <p:ph idx="1"/>
          </p:nvPr>
        </p:nvSpPr>
        <p:spPr>
          <a:xfrm>
            <a:off x="500063" y="1928813"/>
            <a:ext cx="8489950" cy="2314575"/>
          </a:xfrm>
        </p:spPr>
        <p:txBody>
          <a:bodyPr/>
          <a:lstStyle/>
          <a:p>
            <a:endParaRPr lang="en-GB" dirty="0" smtClean="0"/>
          </a:p>
        </p:txBody>
      </p:sp>
      <p:sp>
        <p:nvSpPr>
          <p:cNvPr id="9219" name="Title 1"/>
          <p:cNvSpPr>
            <a:spLocks noGrp="1"/>
          </p:cNvSpPr>
          <p:nvPr>
            <p:ph type="title"/>
          </p:nvPr>
        </p:nvSpPr>
        <p:spPr>
          <a:xfrm>
            <a:off x="395288" y="620713"/>
            <a:ext cx="8229600" cy="665162"/>
          </a:xfrm>
        </p:spPr>
        <p:txBody>
          <a:bodyPr/>
          <a:lstStyle/>
          <a:p>
            <a:pPr eaLnBrk="1" hangingPunct="1"/>
            <a:r>
              <a:rPr lang="en-GB" sz="1800" dirty="0" smtClean="0"/>
              <a:t>Demography model inputs and outputs (UK)</a:t>
            </a:r>
            <a:endParaRPr lang="en-US" sz="1800" dirty="0" smtClean="0"/>
          </a:p>
        </p:txBody>
      </p:sp>
      <p:sp>
        <p:nvSpPr>
          <p:cNvPr id="9220" name="Slide Number Placeholder 3"/>
          <p:cNvSpPr>
            <a:spLocks noGrp="1"/>
          </p:cNvSpPr>
          <p:nvPr>
            <p:ph type="sldNum" sz="quarter" idx="4294967295"/>
          </p:nvPr>
        </p:nvSpPr>
        <p:spPr bwMode="auto">
          <a:xfrm>
            <a:off x="6248400" y="6381750"/>
            <a:ext cx="2895600" cy="476250"/>
          </a:xfrm>
          <a:prstGeom prst="rect">
            <a:avLst/>
          </a:prstGeom>
          <a:noFill/>
          <a:ln>
            <a:miter lim="800000"/>
            <a:headEnd/>
            <a:tailEnd/>
          </a:ln>
        </p:spPr>
        <p:txBody>
          <a:bodyPr/>
          <a:lstStyle/>
          <a:p>
            <a:pPr algn="r"/>
            <a:fld id="{ADB7E3B5-D939-4836-BCB9-3C0AF905F8B8}" type="slidenum">
              <a:rPr lang="en-GB"/>
              <a:pPr algn="r"/>
              <a:t>17</a:t>
            </a:fld>
            <a:endParaRPr lang="en-GB"/>
          </a:p>
        </p:txBody>
      </p:sp>
      <p:sp>
        <p:nvSpPr>
          <p:cNvPr id="9221" name="TextBox 6"/>
          <p:cNvSpPr txBox="1">
            <a:spLocks noChangeArrowheads="1"/>
          </p:cNvSpPr>
          <p:nvPr/>
        </p:nvSpPr>
        <p:spPr bwMode="auto">
          <a:xfrm>
            <a:off x="5357813" y="1071563"/>
            <a:ext cx="2714625" cy="276225"/>
          </a:xfrm>
          <a:prstGeom prst="rect">
            <a:avLst/>
          </a:prstGeom>
          <a:noFill/>
          <a:ln w="9525">
            <a:noFill/>
            <a:miter lim="800000"/>
            <a:headEnd/>
            <a:tailEnd/>
          </a:ln>
        </p:spPr>
        <p:txBody>
          <a:bodyPr>
            <a:spAutoFit/>
          </a:bodyPr>
          <a:lstStyle/>
          <a:p>
            <a:r>
              <a:rPr lang="en-GB" sz="1200"/>
              <a:t>Probability of dying in year</a:t>
            </a:r>
          </a:p>
        </p:txBody>
      </p:sp>
      <p:sp>
        <p:nvSpPr>
          <p:cNvPr id="9222" name="TextBox 6"/>
          <p:cNvSpPr txBox="1">
            <a:spLocks noChangeArrowheads="1"/>
          </p:cNvSpPr>
          <p:nvPr/>
        </p:nvSpPr>
        <p:spPr bwMode="auto">
          <a:xfrm>
            <a:off x="428625" y="1000125"/>
            <a:ext cx="3500438" cy="738188"/>
          </a:xfrm>
          <a:prstGeom prst="rect">
            <a:avLst/>
          </a:prstGeom>
          <a:noFill/>
          <a:ln w="9525">
            <a:noFill/>
            <a:miter lim="800000"/>
            <a:headEnd/>
            <a:tailEnd/>
          </a:ln>
        </p:spPr>
        <p:txBody>
          <a:bodyPr>
            <a:spAutoFit/>
          </a:bodyPr>
          <a:lstStyle/>
          <a:p>
            <a:r>
              <a:rPr lang="en-GB" sz="1400"/>
              <a:t>Age distribution by sex, 2008</a:t>
            </a:r>
          </a:p>
          <a:p>
            <a:endParaRPr lang="en-GB" sz="1400"/>
          </a:p>
          <a:p>
            <a:endParaRPr lang="en-GB" sz="1400"/>
          </a:p>
        </p:txBody>
      </p:sp>
      <p:pic>
        <p:nvPicPr>
          <p:cNvPr id="9223" name="Picture 9"/>
          <p:cNvPicPr>
            <a:picLocks noChangeAspect="1" noChangeArrowheads="1"/>
          </p:cNvPicPr>
          <p:nvPr/>
        </p:nvPicPr>
        <p:blipFill>
          <a:blip r:embed="rId3" cstate="print"/>
          <a:srcRect/>
          <a:stretch>
            <a:fillRect/>
          </a:stretch>
        </p:blipFill>
        <p:spPr bwMode="auto">
          <a:xfrm>
            <a:off x="500063" y="1285875"/>
            <a:ext cx="3106737" cy="2000250"/>
          </a:xfrm>
          <a:prstGeom prst="rect">
            <a:avLst/>
          </a:prstGeom>
          <a:noFill/>
          <a:ln w="9525">
            <a:noFill/>
            <a:miter lim="800000"/>
            <a:headEnd/>
            <a:tailEnd/>
          </a:ln>
        </p:spPr>
      </p:pic>
      <p:pic>
        <p:nvPicPr>
          <p:cNvPr id="9224" name="Picture 10"/>
          <p:cNvPicPr>
            <a:picLocks noChangeAspect="1" noChangeArrowheads="1"/>
          </p:cNvPicPr>
          <p:nvPr/>
        </p:nvPicPr>
        <p:blipFill>
          <a:blip r:embed="rId4" cstate="print"/>
          <a:srcRect/>
          <a:stretch>
            <a:fillRect/>
          </a:stretch>
        </p:blipFill>
        <p:spPr bwMode="auto">
          <a:xfrm>
            <a:off x="5072063" y="1285875"/>
            <a:ext cx="3448050" cy="2328863"/>
          </a:xfrm>
          <a:prstGeom prst="rect">
            <a:avLst/>
          </a:prstGeom>
          <a:noFill/>
          <a:ln w="9525">
            <a:noFill/>
            <a:miter lim="800000"/>
            <a:headEnd/>
            <a:tailEnd/>
          </a:ln>
        </p:spPr>
      </p:pic>
      <p:pic>
        <p:nvPicPr>
          <p:cNvPr id="9225" name="Picture 11"/>
          <p:cNvPicPr>
            <a:picLocks noChangeAspect="1" noChangeArrowheads="1"/>
          </p:cNvPicPr>
          <p:nvPr/>
        </p:nvPicPr>
        <p:blipFill>
          <a:blip r:embed="rId5" cstate="print"/>
          <a:srcRect/>
          <a:stretch>
            <a:fillRect/>
          </a:stretch>
        </p:blipFill>
        <p:spPr bwMode="auto">
          <a:xfrm>
            <a:off x="500063" y="4214813"/>
            <a:ext cx="4251325" cy="2500312"/>
          </a:xfrm>
          <a:prstGeom prst="rect">
            <a:avLst/>
          </a:prstGeom>
          <a:noFill/>
          <a:ln w="9525">
            <a:noFill/>
            <a:miter lim="800000"/>
            <a:headEnd/>
            <a:tailEnd/>
          </a:ln>
        </p:spPr>
      </p:pic>
      <p:sp>
        <p:nvSpPr>
          <p:cNvPr id="9226" name="TextBox 6"/>
          <p:cNvSpPr txBox="1">
            <a:spLocks noChangeArrowheads="1"/>
          </p:cNvSpPr>
          <p:nvPr/>
        </p:nvSpPr>
        <p:spPr bwMode="auto">
          <a:xfrm>
            <a:off x="571500" y="3857625"/>
            <a:ext cx="4000500" cy="276225"/>
          </a:xfrm>
          <a:prstGeom prst="rect">
            <a:avLst/>
          </a:prstGeom>
          <a:noFill/>
          <a:ln w="9525">
            <a:noFill/>
            <a:miter lim="800000"/>
            <a:headEnd/>
            <a:tailEnd/>
          </a:ln>
        </p:spPr>
        <p:txBody>
          <a:bodyPr>
            <a:spAutoFit/>
          </a:bodyPr>
          <a:lstStyle/>
          <a:p>
            <a:r>
              <a:rPr lang="en-GB" sz="1200"/>
              <a:t>Population change: birth, death, migration probabilities</a:t>
            </a:r>
          </a:p>
        </p:txBody>
      </p:sp>
      <p:pic>
        <p:nvPicPr>
          <p:cNvPr id="9227" name="Picture 12"/>
          <p:cNvPicPr>
            <a:picLocks noChangeAspect="1" noChangeArrowheads="1"/>
          </p:cNvPicPr>
          <p:nvPr/>
        </p:nvPicPr>
        <p:blipFill>
          <a:blip r:embed="rId6" cstate="print"/>
          <a:srcRect/>
          <a:stretch>
            <a:fillRect/>
          </a:stretch>
        </p:blipFill>
        <p:spPr bwMode="auto">
          <a:xfrm>
            <a:off x="5286375" y="4214813"/>
            <a:ext cx="3214688" cy="2500312"/>
          </a:xfrm>
          <a:prstGeom prst="rect">
            <a:avLst/>
          </a:prstGeom>
          <a:noFill/>
          <a:ln w="9525">
            <a:noFill/>
            <a:miter lim="800000"/>
            <a:headEnd/>
            <a:tailEnd/>
          </a:ln>
        </p:spPr>
      </p:pic>
      <p:sp>
        <p:nvSpPr>
          <p:cNvPr id="9228" name="TextBox 6"/>
          <p:cNvSpPr txBox="1">
            <a:spLocks noChangeArrowheads="1"/>
          </p:cNvSpPr>
          <p:nvPr/>
        </p:nvSpPr>
        <p:spPr bwMode="auto">
          <a:xfrm>
            <a:off x="5286375" y="3857625"/>
            <a:ext cx="3857625" cy="276225"/>
          </a:xfrm>
          <a:prstGeom prst="rect">
            <a:avLst/>
          </a:prstGeom>
          <a:noFill/>
          <a:ln w="9525">
            <a:noFill/>
            <a:miter lim="800000"/>
            <a:headEnd/>
            <a:tailEnd/>
          </a:ln>
        </p:spPr>
        <p:txBody>
          <a:bodyPr>
            <a:spAutoFit/>
          </a:bodyPr>
          <a:lstStyle/>
          <a:p>
            <a:r>
              <a:rPr lang="en-GB" sz="1200"/>
              <a:t>Population change: birth, death, migration changes</a:t>
            </a:r>
          </a:p>
        </p:txBody>
      </p:sp>
      <p:cxnSp>
        <p:nvCxnSpPr>
          <p:cNvPr id="17" name="Straight Arrow Connector 16"/>
          <p:cNvCxnSpPr>
            <a:stCxn id="8203" idx="3"/>
            <a:endCxn id="8204" idx="1"/>
          </p:cNvCxnSpPr>
          <p:nvPr/>
        </p:nvCxnSpPr>
        <p:spPr>
          <a:xfrm>
            <a:off x="4751388" y="5465763"/>
            <a:ext cx="534987" cy="0"/>
          </a:xfrm>
          <a:prstGeom prst="straightConnector1">
            <a:avLst/>
          </a:prstGeom>
          <a:ln w="38100">
            <a:solidFill>
              <a:srgbClr val="F63F1A"/>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620713"/>
            <a:ext cx="8229600" cy="665162"/>
          </a:xfrm>
        </p:spPr>
        <p:txBody>
          <a:bodyPr/>
          <a:lstStyle/>
          <a:p>
            <a:pPr eaLnBrk="1" hangingPunct="1"/>
            <a:r>
              <a:rPr lang="en-GB" sz="1800" dirty="0" smtClean="0"/>
              <a:t>Future UK demography: population and age</a:t>
            </a:r>
            <a:endParaRPr lang="en-US" sz="1800" dirty="0" smtClean="0"/>
          </a:p>
        </p:txBody>
      </p:sp>
      <p:sp>
        <p:nvSpPr>
          <p:cNvPr id="10243" name="Slide Number Placeholder 3"/>
          <p:cNvSpPr>
            <a:spLocks noGrp="1"/>
          </p:cNvSpPr>
          <p:nvPr>
            <p:ph type="sldNum" sz="quarter" idx="4294967295"/>
          </p:nvPr>
        </p:nvSpPr>
        <p:spPr bwMode="auto">
          <a:xfrm>
            <a:off x="6248400" y="6381750"/>
            <a:ext cx="2895600" cy="476250"/>
          </a:xfrm>
          <a:prstGeom prst="rect">
            <a:avLst/>
          </a:prstGeom>
          <a:noFill/>
          <a:ln>
            <a:miter lim="800000"/>
            <a:headEnd/>
            <a:tailEnd/>
          </a:ln>
        </p:spPr>
        <p:txBody>
          <a:bodyPr/>
          <a:lstStyle/>
          <a:p>
            <a:pPr algn="r"/>
            <a:fld id="{F1CD046A-10F8-4FB5-BC51-6F7333F39287}" type="slidenum">
              <a:rPr lang="en-GB"/>
              <a:pPr algn="r"/>
              <a:t>18</a:t>
            </a:fld>
            <a:endParaRPr lang="en-GB"/>
          </a:p>
        </p:txBody>
      </p:sp>
      <p:sp>
        <p:nvSpPr>
          <p:cNvPr id="10247" name="TextBox 6"/>
          <p:cNvSpPr txBox="1">
            <a:spLocks noChangeArrowheads="1"/>
          </p:cNvSpPr>
          <p:nvPr/>
        </p:nvSpPr>
        <p:spPr bwMode="auto">
          <a:xfrm>
            <a:off x="971600" y="1071563"/>
            <a:ext cx="7458025" cy="1815882"/>
          </a:xfrm>
          <a:prstGeom prst="rect">
            <a:avLst/>
          </a:prstGeom>
          <a:noFill/>
          <a:ln w="9525">
            <a:noFill/>
            <a:miter lim="800000"/>
            <a:headEnd/>
            <a:tailEnd/>
          </a:ln>
        </p:spPr>
        <p:txBody>
          <a:bodyPr wrap="square">
            <a:spAutoFit/>
          </a:bodyPr>
          <a:lstStyle/>
          <a:p>
            <a:r>
              <a:rPr lang="en-GB" sz="1400" dirty="0"/>
              <a:t>Population forecasts change rapidly; latest higher growth because of more immigration and higher </a:t>
            </a:r>
            <a:r>
              <a:rPr lang="en-GB" sz="1400" dirty="0" smtClean="0"/>
              <a:t>fertility.</a:t>
            </a:r>
          </a:p>
          <a:p>
            <a:endParaRPr lang="en-GB" sz="1400" dirty="0"/>
          </a:p>
          <a:p>
            <a:r>
              <a:rPr lang="en-GB" sz="1400" dirty="0" smtClean="0"/>
              <a:t>Very probable growth in relative numbers of older people.</a:t>
            </a:r>
          </a:p>
          <a:p>
            <a:endParaRPr lang="en-GB" sz="1400" dirty="0"/>
          </a:p>
          <a:p>
            <a:endParaRPr lang="en-GB" sz="1400" dirty="0"/>
          </a:p>
          <a:p>
            <a:endParaRPr lang="en-GB" sz="1400" dirty="0"/>
          </a:p>
          <a:p>
            <a:endParaRPr lang="en-GB" sz="1400" dirty="0"/>
          </a:p>
        </p:txBody>
      </p:sp>
      <p:pic>
        <p:nvPicPr>
          <p:cNvPr id="10248" name="Picture 2"/>
          <p:cNvPicPr>
            <a:picLocks noChangeAspect="1" noChangeArrowheads="1"/>
          </p:cNvPicPr>
          <p:nvPr/>
        </p:nvPicPr>
        <p:blipFill>
          <a:blip r:embed="rId3" cstate="print"/>
          <a:srcRect/>
          <a:stretch>
            <a:fillRect/>
          </a:stretch>
        </p:blipFill>
        <p:spPr bwMode="auto">
          <a:xfrm>
            <a:off x="1115616" y="2132856"/>
            <a:ext cx="7070529" cy="43924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95288" y="620713"/>
            <a:ext cx="8229600" cy="665162"/>
          </a:xfrm>
        </p:spPr>
        <p:txBody>
          <a:bodyPr/>
          <a:lstStyle/>
          <a:p>
            <a:pPr eaLnBrk="1" hangingPunct="1"/>
            <a:r>
              <a:rPr lang="en-GB" sz="1800" dirty="0" smtClean="0"/>
              <a:t>Future UK demography: population and age</a:t>
            </a:r>
            <a:endParaRPr lang="en-US" sz="1800" dirty="0" smtClean="0"/>
          </a:p>
        </p:txBody>
      </p:sp>
      <p:sp>
        <p:nvSpPr>
          <p:cNvPr id="10243" name="Slide Number Placeholder 3"/>
          <p:cNvSpPr>
            <a:spLocks noGrp="1"/>
          </p:cNvSpPr>
          <p:nvPr>
            <p:ph type="sldNum" sz="quarter" idx="4294967295"/>
          </p:nvPr>
        </p:nvSpPr>
        <p:spPr bwMode="auto">
          <a:xfrm>
            <a:off x="6248400" y="6381750"/>
            <a:ext cx="2895600" cy="476250"/>
          </a:xfrm>
          <a:prstGeom prst="rect">
            <a:avLst/>
          </a:prstGeom>
          <a:noFill/>
          <a:ln>
            <a:miter lim="800000"/>
            <a:headEnd/>
            <a:tailEnd/>
          </a:ln>
        </p:spPr>
        <p:txBody>
          <a:bodyPr/>
          <a:lstStyle/>
          <a:p>
            <a:pPr algn="r"/>
            <a:fld id="{F1CD046A-10F8-4FB5-BC51-6F7333F39287}" type="slidenum">
              <a:rPr lang="en-GB"/>
              <a:pPr algn="r"/>
              <a:t>19</a:t>
            </a:fld>
            <a:endParaRPr lang="en-GB"/>
          </a:p>
        </p:txBody>
      </p:sp>
      <p:pic>
        <p:nvPicPr>
          <p:cNvPr id="10244" name="Picture 2"/>
          <p:cNvPicPr>
            <a:picLocks noGrp="1" noChangeAspect="1" noChangeArrowheads="1"/>
          </p:cNvPicPr>
          <p:nvPr>
            <p:ph idx="1"/>
          </p:nvPr>
        </p:nvPicPr>
        <p:blipFill>
          <a:blip r:embed="rId3" cstate="print"/>
          <a:srcRect/>
          <a:stretch>
            <a:fillRect/>
          </a:stretch>
        </p:blipFill>
        <p:spPr>
          <a:xfrm>
            <a:off x="4929188" y="3245718"/>
            <a:ext cx="3778250" cy="1695450"/>
          </a:xfrm>
          <a:noFill/>
        </p:spPr>
      </p:pic>
      <p:pic>
        <p:nvPicPr>
          <p:cNvPr id="10245" name="Picture 3"/>
          <p:cNvPicPr>
            <a:picLocks noChangeAspect="1" noChangeArrowheads="1"/>
          </p:cNvPicPr>
          <p:nvPr/>
        </p:nvPicPr>
        <p:blipFill>
          <a:blip r:embed="rId4" cstate="print"/>
          <a:srcRect/>
          <a:stretch>
            <a:fillRect/>
          </a:stretch>
        </p:blipFill>
        <p:spPr bwMode="auto">
          <a:xfrm>
            <a:off x="5000625" y="4869160"/>
            <a:ext cx="3709988" cy="1736725"/>
          </a:xfrm>
          <a:prstGeom prst="rect">
            <a:avLst/>
          </a:prstGeom>
          <a:noFill/>
          <a:ln w="9525">
            <a:noFill/>
            <a:miter lim="800000"/>
            <a:headEnd/>
            <a:tailEnd/>
          </a:ln>
        </p:spPr>
      </p:pic>
      <p:sp>
        <p:nvSpPr>
          <p:cNvPr id="10246" name="TextBox 6"/>
          <p:cNvSpPr txBox="1">
            <a:spLocks noChangeArrowheads="1"/>
          </p:cNvSpPr>
          <p:nvPr/>
        </p:nvSpPr>
        <p:spPr bwMode="auto">
          <a:xfrm>
            <a:off x="395536" y="1192438"/>
            <a:ext cx="8315077" cy="1015663"/>
          </a:xfrm>
          <a:prstGeom prst="rect">
            <a:avLst/>
          </a:prstGeom>
          <a:noFill/>
          <a:ln w="9525">
            <a:noFill/>
            <a:miter lim="800000"/>
            <a:headEnd/>
            <a:tailEnd/>
          </a:ln>
        </p:spPr>
        <p:txBody>
          <a:bodyPr wrap="square">
            <a:spAutoFit/>
          </a:bodyPr>
          <a:lstStyle/>
          <a:p>
            <a:r>
              <a:rPr lang="en-GB" sz="1200" dirty="0"/>
              <a:t>Ageing </a:t>
            </a:r>
            <a:r>
              <a:rPr lang="en-GB" sz="1200" dirty="0" smtClean="0"/>
              <a:t>population, at </a:t>
            </a:r>
            <a:r>
              <a:rPr lang="en-GB" sz="1200" dirty="0"/>
              <a:t>least in the UK…</a:t>
            </a:r>
          </a:p>
          <a:p>
            <a:endParaRPr lang="en-GB" sz="1200" dirty="0"/>
          </a:p>
          <a:p>
            <a:r>
              <a:rPr lang="en-GB" sz="1200" dirty="0" smtClean="0"/>
              <a:t>How </a:t>
            </a:r>
            <a:r>
              <a:rPr lang="en-GB" sz="1200" dirty="0"/>
              <a:t>will the activities of people of different ages change?</a:t>
            </a:r>
          </a:p>
          <a:p>
            <a:endParaRPr lang="en-GB" sz="1200" dirty="0"/>
          </a:p>
          <a:p>
            <a:r>
              <a:rPr lang="en-GB" sz="1200" dirty="0"/>
              <a:t>What sort of buildings and transport will we need for these activities?</a:t>
            </a:r>
          </a:p>
        </p:txBody>
      </p:sp>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2114" y="2996952"/>
            <a:ext cx="4248471" cy="3098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6"/>
          <p:cNvSpPr txBox="1">
            <a:spLocks noChangeArrowheads="1"/>
          </p:cNvSpPr>
          <p:nvPr/>
        </p:nvSpPr>
        <p:spPr bwMode="auto">
          <a:xfrm>
            <a:off x="298645" y="2714436"/>
            <a:ext cx="8411967" cy="461665"/>
          </a:xfrm>
          <a:prstGeom prst="rect">
            <a:avLst/>
          </a:prstGeom>
          <a:noFill/>
          <a:ln w="9525">
            <a:noFill/>
            <a:miter lim="800000"/>
            <a:headEnd/>
            <a:tailEnd/>
          </a:ln>
        </p:spPr>
        <p:txBody>
          <a:bodyPr wrap="square">
            <a:spAutoFit/>
          </a:bodyPr>
          <a:lstStyle/>
          <a:p>
            <a:r>
              <a:rPr lang="en-GB" sz="1200" b="1" dirty="0" smtClean="0"/>
              <a:t>Age profiles for 2010 and 2050 from model		From Government  Actuarial Department</a:t>
            </a:r>
          </a:p>
          <a:p>
            <a:r>
              <a:rPr lang="en-GB" sz="1200" b="1" dirty="0" smtClean="0"/>
              <a:t>					</a:t>
            </a:r>
            <a:r>
              <a:rPr lang="en-GB" sz="1200" dirty="0" smtClean="0"/>
              <a:t>(allocation to activity by Barrett)</a:t>
            </a:r>
            <a:endParaRPr lang="en-GB" sz="1200" dirty="0"/>
          </a:p>
        </p:txBody>
      </p:sp>
    </p:spTree>
    <p:extLst>
      <p:ext uri="{BB962C8B-B14F-4D97-AF65-F5344CB8AC3E}">
        <p14:creationId xmlns:p14="http://schemas.microsoft.com/office/powerpoint/2010/main" val="37688598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SEE </a:t>
            </a:r>
            <a:r>
              <a:rPr lang="en-GB" dirty="0" smtClean="0">
                <a:solidFill>
                  <a:schemeClr val="tx1"/>
                </a:solidFill>
              </a:rPr>
              <a:t>Energy Demand - socioeconomic </a:t>
            </a:r>
            <a:r>
              <a:rPr lang="en-GB" dirty="0" smtClean="0"/>
              <a:t>: Contents</a:t>
            </a:r>
            <a:endParaRPr lang="en-GB" dirty="0"/>
          </a:p>
        </p:txBody>
      </p:sp>
      <p:sp>
        <p:nvSpPr>
          <p:cNvPr id="3" name="Content Placeholder 2"/>
          <p:cNvSpPr>
            <a:spLocks noGrp="1"/>
          </p:cNvSpPr>
          <p:nvPr>
            <p:ph idx="1"/>
          </p:nvPr>
        </p:nvSpPr>
        <p:spPr/>
        <p:txBody>
          <a:bodyPr/>
          <a:lstStyle/>
          <a:p>
            <a:r>
              <a:rPr lang="en-GB" sz="2000" dirty="0" smtClean="0"/>
              <a:t>Demography</a:t>
            </a:r>
          </a:p>
          <a:p>
            <a:endParaRPr lang="en-GB" sz="2000" dirty="0"/>
          </a:p>
          <a:p>
            <a:r>
              <a:rPr lang="en-GB" sz="2000" dirty="0" smtClean="0"/>
              <a:t>Dwellings</a:t>
            </a:r>
          </a:p>
          <a:p>
            <a:endParaRPr lang="en-GB" sz="2000" dirty="0" smtClean="0"/>
          </a:p>
          <a:p>
            <a:r>
              <a:rPr lang="en-GB" sz="2000" dirty="0" smtClean="0"/>
              <a:t>Activities</a:t>
            </a:r>
          </a:p>
          <a:p>
            <a:endParaRPr lang="en-GB" sz="2000" dirty="0" smtClean="0"/>
          </a:p>
          <a:p>
            <a:r>
              <a:rPr lang="en-GB" sz="2000" dirty="0" smtClean="0"/>
              <a:t>Consumption</a:t>
            </a:r>
          </a:p>
          <a:p>
            <a:pPr lvl="1"/>
            <a:r>
              <a:rPr lang="en-GB" sz="2000" dirty="0" smtClean="0"/>
              <a:t>Technologies</a:t>
            </a:r>
          </a:p>
          <a:p>
            <a:pPr lvl="1"/>
            <a:r>
              <a:rPr lang="en-GB" sz="2000" dirty="0" smtClean="0"/>
              <a:t>Expenditure</a:t>
            </a:r>
          </a:p>
          <a:p>
            <a:endParaRPr lang="en-GB" sz="2000" dirty="0" smtClean="0"/>
          </a:p>
          <a:p>
            <a:r>
              <a:rPr lang="en-GB" sz="2000" dirty="0" smtClean="0"/>
              <a:t>Economy</a:t>
            </a:r>
          </a:p>
          <a:p>
            <a:endParaRPr lang="en-GB" sz="2000" dirty="0" smtClean="0"/>
          </a:p>
          <a:p>
            <a:endParaRPr lang="en-GB" sz="2000" dirty="0" smtClean="0"/>
          </a:p>
          <a:p>
            <a:pPr lvl="1"/>
            <a:endParaRPr lang="en-GB" sz="2000" dirty="0" smtClean="0"/>
          </a:p>
          <a:p>
            <a:pPr lvl="1"/>
            <a:endParaRPr lang="en-GB" sz="2000" dirty="0" smtClean="0"/>
          </a:p>
          <a:p>
            <a:endParaRPr lang="en-GB" sz="2000" dirty="0"/>
          </a:p>
        </p:txBody>
      </p:sp>
      <p:sp>
        <p:nvSpPr>
          <p:cNvPr id="4" name="Slide Number Placeholder 3"/>
          <p:cNvSpPr>
            <a:spLocks noGrp="1"/>
          </p:cNvSpPr>
          <p:nvPr>
            <p:ph type="sldNum" sz="quarter" idx="12"/>
          </p:nvPr>
        </p:nvSpPr>
        <p:spPr/>
        <p:txBody>
          <a:bodyPr/>
          <a:lstStyle/>
          <a:p>
            <a:fld id="{70E2A97C-DA7A-459D-BEB2-C467076B0435}" type="slidenum">
              <a:rPr lang="en-GB" smtClean="0"/>
              <a:pPr/>
              <a:t>2</a:t>
            </a:fld>
            <a:endParaRPr lang="en-GB"/>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57188" y="714375"/>
            <a:ext cx="8229600" cy="665163"/>
          </a:xfrm>
        </p:spPr>
        <p:txBody>
          <a:bodyPr/>
          <a:lstStyle/>
          <a:p>
            <a:pPr eaLnBrk="1" hangingPunct="1"/>
            <a:r>
              <a:rPr lang="en-GB" sz="1800" dirty="0" smtClean="0"/>
              <a:t>Household formation</a:t>
            </a:r>
            <a:endParaRPr lang="en-US" sz="1800" dirty="0" smtClean="0"/>
          </a:p>
        </p:txBody>
      </p:sp>
      <p:sp>
        <p:nvSpPr>
          <p:cNvPr id="23555" name="Slide Number Placeholder 3"/>
          <p:cNvSpPr>
            <a:spLocks noGrp="1"/>
          </p:cNvSpPr>
          <p:nvPr>
            <p:ph type="sldNum" sz="quarter" idx="12"/>
          </p:nvPr>
        </p:nvSpPr>
        <p:spPr bwMode="auto">
          <a:xfrm>
            <a:off x="6248400" y="6381750"/>
            <a:ext cx="2895600" cy="476250"/>
          </a:xfrm>
          <a:prstGeom prst="rect">
            <a:avLst/>
          </a:prstGeom>
          <a:noFill/>
          <a:ln>
            <a:miter lim="800000"/>
            <a:headEnd/>
            <a:tailEnd/>
          </a:ln>
        </p:spPr>
        <p:txBody>
          <a:bodyPr/>
          <a:lstStyle/>
          <a:p>
            <a:pPr algn="r"/>
            <a:fld id="{05126B19-A407-4224-A751-A80095441BE5}" type="slidenum">
              <a:rPr lang="en-GB"/>
              <a:pPr algn="r"/>
              <a:t>20</a:t>
            </a:fld>
            <a:endParaRPr lang="en-GB"/>
          </a:p>
        </p:txBody>
      </p:sp>
      <p:sp>
        <p:nvSpPr>
          <p:cNvPr id="23556" name="TextBox 6"/>
          <p:cNvSpPr txBox="1">
            <a:spLocks noChangeArrowheads="1"/>
          </p:cNvSpPr>
          <p:nvPr/>
        </p:nvSpPr>
        <p:spPr bwMode="auto">
          <a:xfrm>
            <a:off x="285750" y="2143125"/>
            <a:ext cx="3500438" cy="523875"/>
          </a:xfrm>
          <a:prstGeom prst="rect">
            <a:avLst/>
          </a:prstGeom>
          <a:noFill/>
          <a:ln w="9525">
            <a:noFill/>
            <a:miter lim="800000"/>
            <a:headEnd/>
            <a:tailEnd/>
          </a:ln>
        </p:spPr>
        <p:txBody>
          <a:bodyPr>
            <a:spAutoFit/>
          </a:bodyPr>
          <a:lstStyle/>
          <a:p>
            <a:endParaRPr lang="en-GB" sz="1400"/>
          </a:p>
          <a:p>
            <a:endParaRPr lang="en-GB" sz="1400"/>
          </a:p>
        </p:txBody>
      </p:sp>
      <p:sp>
        <p:nvSpPr>
          <p:cNvPr id="23557" name="TextBox 6"/>
          <p:cNvSpPr txBox="1">
            <a:spLocks noChangeArrowheads="1"/>
          </p:cNvSpPr>
          <p:nvPr/>
        </p:nvSpPr>
        <p:spPr bwMode="auto">
          <a:xfrm>
            <a:off x="642910" y="1613118"/>
            <a:ext cx="7097442" cy="1815882"/>
          </a:xfrm>
          <a:prstGeom prst="rect">
            <a:avLst/>
          </a:prstGeom>
          <a:noFill/>
          <a:ln w="9525">
            <a:noFill/>
            <a:miter lim="800000"/>
            <a:headEnd/>
            <a:tailEnd/>
          </a:ln>
        </p:spPr>
        <p:txBody>
          <a:bodyPr wrap="square">
            <a:spAutoFit/>
          </a:bodyPr>
          <a:lstStyle/>
          <a:p>
            <a:r>
              <a:rPr lang="en-GB" sz="1600" dirty="0" smtClean="0"/>
              <a:t>Given a population how will it form households of different compositions? </a:t>
            </a:r>
          </a:p>
          <a:p>
            <a:endParaRPr lang="en-GB" sz="1600" dirty="0" smtClean="0"/>
          </a:p>
          <a:p>
            <a:pPr marL="285750" indent="-285750">
              <a:buFont typeface="Arial" pitchFamily="34" charset="0"/>
              <a:buChar char="•"/>
            </a:pPr>
            <a:r>
              <a:rPr lang="en-GB" sz="1600" dirty="0" smtClean="0"/>
              <a:t>different </a:t>
            </a:r>
            <a:r>
              <a:rPr lang="en-GB" sz="1600" dirty="0"/>
              <a:t>numbers of Adults (over and under  60), and Children </a:t>
            </a:r>
            <a:endParaRPr lang="en-GB" sz="1600" dirty="0" smtClean="0"/>
          </a:p>
          <a:p>
            <a:pPr marL="285750" indent="-285750">
              <a:buFont typeface="Arial" pitchFamily="34" charset="0"/>
              <a:buChar char="•"/>
            </a:pPr>
            <a:r>
              <a:rPr lang="en-GB" sz="1600" dirty="0" smtClean="0"/>
              <a:t>wealth</a:t>
            </a:r>
          </a:p>
          <a:p>
            <a:pPr marL="285750" indent="-285750">
              <a:buFont typeface="Arial" pitchFamily="34" charset="0"/>
              <a:buChar char="•"/>
            </a:pPr>
            <a:r>
              <a:rPr lang="en-GB" sz="1600" dirty="0" smtClean="0"/>
              <a:t>activities</a:t>
            </a:r>
            <a:endParaRPr lang="en-GB" sz="1600" dirty="0"/>
          </a:p>
          <a:p>
            <a:endParaRPr lang="en-GB" sz="1600" dirty="0"/>
          </a:p>
          <a:p>
            <a:endParaRPr lang="en-GB" sz="1600" dirty="0"/>
          </a:p>
        </p:txBody>
      </p:sp>
      <p:sp>
        <p:nvSpPr>
          <p:cNvPr id="9" name="TextBox 6"/>
          <p:cNvSpPr txBox="1">
            <a:spLocks noChangeArrowheads="1"/>
          </p:cNvSpPr>
          <p:nvPr/>
        </p:nvSpPr>
        <p:spPr bwMode="auto">
          <a:xfrm>
            <a:off x="5076056" y="3068960"/>
            <a:ext cx="3210000" cy="523220"/>
          </a:xfrm>
          <a:prstGeom prst="rect">
            <a:avLst/>
          </a:prstGeom>
          <a:noFill/>
          <a:ln w="9525">
            <a:noFill/>
            <a:miter lim="800000"/>
            <a:headEnd/>
            <a:tailEnd/>
          </a:ln>
        </p:spPr>
        <p:txBody>
          <a:bodyPr wrap="square">
            <a:spAutoFit/>
          </a:bodyPr>
          <a:lstStyle/>
          <a:p>
            <a:r>
              <a:rPr lang="en-GB" sz="1400" b="1" dirty="0" smtClean="0"/>
              <a:t>Composition 2007</a:t>
            </a:r>
          </a:p>
          <a:p>
            <a:endParaRPr lang="en-GB" sz="1400" b="1" dirty="0"/>
          </a:p>
        </p:txBody>
      </p:sp>
      <p:graphicFrame>
        <p:nvGraphicFramePr>
          <p:cNvPr id="11" name="Chart 10"/>
          <p:cNvGraphicFramePr>
            <a:graphicFrameLocks/>
          </p:cNvGraphicFramePr>
          <p:nvPr>
            <p:extLst>
              <p:ext uri="{D42A27DB-BD31-4B8C-83A1-F6EECF244321}">
                <p14:modId xmlns:p14="http://schemas.microsoft.com/office/powerpoint/2010/main" val="1547058739"/>
              </p:ext>
            </p:extLst>
          </p:nvPr>
        </p:nvGraphicFramePr>
        <p:xfrm>
          <a:off x="3275856" y="2521059"/>
          <a:ext cx="5229794" cy="419983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0275474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57188" y="714375"/>
            <a:ext cx="8229600" cy="665163"/>
          </a:xfrm>
        </p:spPr>
        <p:txBody>
          <a:bodyPr/>
          <a:lstStyle/>
          <a:p>
            <a:pPr eaLnBrk="1" hangingPunct="1"/>
            <a:r>
              <a:rPr lang="en-GB" sz="1800" dirty="0" smtClean="0"/>
              <a:t>Household formation model</a:t>
            </a:r>
            <a:endParaRPr lang="en-US" sz="1800" dirty="0" smtClean="0"/>
          </a:p>
        </p:txBody>
      </p:sp>
      <p:sp>
        <p:nvSpPr>
          <p:cNvPr id="23555" name="Slide Number Placeholder 3"/>
          <p:cNvSpPr>
            <a:spLocks noGrp="1"/>
          </p:cNvSpPr>
          <p:nvPr>
            <p:ph type="sldNum" sz="quarter" idx="12"/>
          </p:nvPr>
        </p:nvSpPr>
        <p:spPr bwMode="auto">
          <a:xfrm>
            <a:off x="6248400" y="6381750"/>
            <a:ext cx="2895600" cy="476250"/>
          </a:xfrm>
          <a:prstGeom prst="rect">
            <a:avLst/>
          </a:prstGeom>
          <a:noFill/>
          <a:ln>
            <a:miter lim="800000"/>
            <a:headEnd/>
            <a:tailEnd/>
          </a:ln>
        </p:spPr>
        <p:txBody>
          <a:bodyPr/>
          <a:lstStyle/>
          <a:p>
            <a:pPr algn="r"/>
            <a:fld id="{05126B19-A407-4224-A751-A80095441BE5}" type="slidenum">
              <a:rPr lang="en-GB"/>
              <a:pPr algn="r"/>
              <a:t>21</a:t>
            </a:fld>
            <a:endParaRPr lang="en-GB"/>
          </a:p>
        </p:txBody>
      </p:sp>
      <p:sp>
        <p:nvSpPr>
          <p:cNvPr id="23556" name="TextBox 6"/>
          <p:cNvSpPr txBox="1">
            <a:spLocks noChangeArrowheads="1"/>
          </p:cNvSpPr>
          <p:nvPr/>
        </p:nvSpPr>
        <p:spPr bwMode="auto">
          <a:xfrm>
            <a:off x="285750" y="2143125"/>
            <a:ext cx="3500438" cy="523875"/>
          </a:xfrm>
          <a:prstGeom prst="rect">
            <a:avLst/>
          </a:prstGeom>
          <a:noFill/>
          <a:ln w="9525">
            <a:noFill/>
            <a:miter lim="800000"/>
            <a:headEnd/>
            <a:tailEnd/>
          </a:ln>
        </p:spPr>
        <p:txBody>
          <a:bodyPr>
            <a:spAutoFit/>
          </a:bodyPr>
          <a:lstStyle/>
          <a:p>
            <a:endParaRPr lang="en-GB" sz="1400"/>
          </a:p>
          <a:p>
            <a:endParaRPr lang="en-GB" sz="1400"/>
          </a:p>
        </p:txBody>
      </p:sp>
      <p:sp>
        <p:nvSpPr>
          <p:cNvPr id="23557" name="TextBox 6"/>
          <p:cNvSpPr txBox="1">
            <a:spLocks noChangeArrowheads="1"/>
          </p:cNvSpPr>
          <p:nvPr/>
        </p:nvSpPr>
        <p:spPr bwMode="auto">
          <a:xfrm>
            <a:off x="971600" y="2128391"/>
            <a:ext cx="6593386" cy="1077218"/>
          </a:xfrm>
          <a:prstGeom prst="rect">
            <a:avLst/>
          </a:prstGeom>
          <a:noFill/>
          <a:ln w="9525">
            <a:noFill/>
            <a:miter lim="800000"/>
            <a:headEnd/>
            <a:tailEnd/>
          </a:ln>
        </p:spPr>
        <p:txBody>
          <a:bodyPr wrap="square">
            <a:spAutoFit/>
          </a:bodyPr>
          <a:lstStyle/>
          <a:p>
            <a:r>
              <a:rPr lang="en-GB" sz="1600" dirty="0" smtClean="0"/>
              <a:t>Assume allocation of people to households based on history or some assumed changes in the future</a:t>
            </a:r>
            <a:endParaRPr lang="en-GB" sz="1600" dirty="0"/>
          </a:p>
          <a:p>
            <a:endParaRPr lang="en-GB" sz="1600" dirty="0"/>
          </a:p>
          <a:p>
            <a:endParaRPr lang="en-GB" sz="1600"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87956" y="3717032"/>
            <a:ext cx="7372476" cy="18577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235815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57188" y="714375"/>
            <a:ext cx="8229600" cy="665163"/>
          </a:xfrm>
        </p:spPr>
        <p:txBody>
          <a:bodyPr/>
          <a:lstStyle/>
          <a:p>
            <a:pPr eaLnBrk="1" hangingPunct="1"/>
            <a:r>
              <a:rPr lang="en-GB" sz="1800" dirty="0" smtClean="0"/>
              <a:t>Future UK demography : household model projection</a:t>
            </a:r>
            <a:endParaRPr lang="en-US" sz="1800" dirty="0" smtClean="0"/>
          </a:p>
        </p:txBody>
      </p:sp>
      <p:sp>
        <p:nvSpPr>
          <p:cNvPr id="23555" name="Slide Number Placeholder 3"/>
          <p:cNvSpPr>
            <a:spLocks noGrp="1"/>
          </p:cNvSpPr>
          <p:nvPr>
            <p:ph type="sldNum" sz="quarter" idx="12"/>
          </p:nvPr>
        </p:nvSpPr>
        <p:spPr bwMode="auto">
          <a:xfrm>
            <a:off x="6248400" y="6381750"/>
            <a:ext cx="2895600" cy="476250"/>
          </a:xfrm>
          <a:prstGeom prst="rect">
            <a:avLst/>
          </a:prstGeom>
          <a:noFill/>
          <a:ln>
            <a:miter lim="800000"/>
            <a:headEnd/>
            <a:tailEnd/>
          </a:ln>
        </p:spPr>
        <p:txBody>
          <a:bodyPr/>
          <a:lstStyle/>
          <a:p>
            <a:pPr algn="r"/>
            <a:fld id="{05126B19-A407-4224-A751-A80095441BE5}" type="slidenum">
              <a:rPr lang="en-GB"/>
              <a:pPr algn="r"/>
              <a:t>22</a:t>
            </a:fld>
            <a:endParaRPr lang="en-GB"/>
          </a:p>
        </p:txBody>
      </p:sp>
      <p:sp>
        <p:nvSpPr>
          <p:cNvPr id="23556" name="TextBox 6"/>
          <p:cNvSpPr txBox="1">
            <a:spLocks noChangeArrowheads="1"/>
          </p:cNvSpPr>
          <p:nvPr/>
        </p:nvSpPr>
        <p:spPr bwMode="auto">
          <a:xfrm>
            <a:off x="285750" y="2143125"/>
            <a:ext cx="3500438" cy="523875"/>
          </a:xfrm>
          <a:prstGeom prst="rect">
            <a:avLst/>
          </a:prstGeom>
          <a:noFill/>
          <a:ln w="9525">
            <a:noFill/>
            <a:miter lim="800000"/>
            <a:headEnd/>
            <a:tailEnd/>
          </a:ln>
        </p:spPr>
        <p:txBody>
          <a:bodyPr>
            <a:spAutoFit/>
          </a:bodyPr>
          <a:lstStyle/>
          <a:p>
            <a:endParaRPr lang="en-GB" sz="1400"/>
          </a:p>
          <a:p>
            <a:endParaRPr lang="en-GB" sz="1400"/>
          </a:p>
        </p:txBody>
      </p:sp>
      <p:sp>
        <p:nvSpPr>
          <p:cNvPr id="23557" name="TextBox 6"/>
          <p:cNvSpPr txBox="1">
            <a:spLocks noChangeArrowheads="1"/>
          </p:cNvSpPr>
          <p:nvPr/>
        </p:nvSpPr>
        <p:spPr bwMode="auto">
          <a:xfrm>
            <a:off x="642910" y="1214422"/>
            <a:ext cx="7429500" cy="1169551"/>
          </a:xfrm>
          <a:prstGeom prst="rect">
            <a:avLst/>
          </a:prstGeom>
          <a:noFill/>
          <a:ln w="9525">
            <a:noFill/>
            <a:miter lim="800000"/>
            <a:headEnd/>
            <a:tailEnd/>
          </a:ln>
        </p:spPr>
        <p:txBody>
          <a:bodyPr>
            <a:spAutoFit/>
          </a:bodyPr>
          <a:lstStyle/>
          <a:p>
            <a:endParaRPr lang="en-GB" sz="1400" dirty="0" smtClean="0"/>
          </a:p>
          <a:p>
            <a:r>
              <a:rPr lang="en-GB" sz="1400" dirty="0" smtClean="0"/>
              <a:t>Households </a:t>
            </a:r>
            <a:r>
              <a:rPr lang="en-GB" sz="1400" dirty="0"/>
              <a:t>with different numbers of Adults (over and under  60), and </a:t>
            </a:r>
            <a:r>
              <a:rPr lang="en-GB" sz="1400" dirty="0" smtClean="0"/>
              <a:t>Children assuming:</a:t>
            </a:r>
          </a:p>
          <a:p>
            <a:pPr marL="285750" indent="-285750">
              <a:buFont typeface="Arial" pitchFamily="34" charset="0"/>
              <a:buChar char="•"/>
            </a:pPr>
            <a:r>
              <a:rPr lang="en-GB" sz="1400" dirty="0" smtClean="0"/>
              <a:t>Population projection</a:t>
            </a:r>
          </a:p>
          <a:p>
            <a:pPr marL="285750" indent="-285750">
              <a:buFont typeface="Arial" pitchFamily="34" charset="0"/>
              <a:buChar char="•"/>
            </a:pPr>
            <a:r>
              <a:rPr lang="en-GB" sz="1400" dirty="0" smtClean="0"/>
              <a:t>Unchanged allocation to households </a:t>
            </a:r>
            <a:endParaRPr lang="en-GB" sz="1400" dirty="0"/>
          </a:p>
          <a:p>
            <a:endParaRPr lang="en-GB" sz="1400" dirty="0"/>
          </a:p>
        </p:txBody>
      </p:sp>
      <p:pic>
        <p:nvPicPr>
          <p:cNvPr id="23558" name="Picture 7"/>
          <p:cNvPicPr>
            <a:picLocks noChangeAspect="1" noChangeArrowheads="1"/>
          </p:cNvPicPr>
          <p:nvPr/>
        </p:nvPicPr>
        <p:blipFill>
          <a:blip r:embed="rId3" cstate="print"/>
          <a:srcRect/>
          <a:stretch>
            <a:fillRect/>
          </a:stretch>
        </p:blipFill>
        <p:spPr bwMode="auto">
          <a:xfrm>
            <a:off x="2918923" y="2630432"/>
            <a:ext cx="5685526" cy="3966920"/>
          </a:xfrm>
          <a:prstGeom prst="rect">
            <a:avLst/>
          </a:prstGeom>
          <a:noFill/>
          <a:ln w="9525">
            <a:noFill/>
            <a:miter lim="800000"/>
            <a:headEnd/>
            <a:tailEnd/>
          </a:ln>
        </p:spPr>
      </p:pic>
      <p:sp>
        <p:nvSpPr>
          <p:cNvPr id="23560" name="TextBox 6"/>
          <p:cNvSpPr txBox="1">
            <a:spLocks noChangeArrowheads="1"/>
          </p:cNvSpPr>
          <p:nvPr/>
        </p:nvSpPr>
        <p:spPr bwMode="auto">
          <a:xfrm>
            <a:off x="758528" y="3501008"/>
            <a:ext cx="2160395" cy="2462213"/>
          </a:xfrm>
          <a:prstGeom prst="rect">
            <a:avLst/>
          </a:prstGeom>
          <a:noFill/>
          <a:ln w="9525">
            <a:noFill/>
            <a:miter lim="800000"/>
            <a:headEnd/>
            <a:tailEnd/>
          </a:ln>
        </p:spPr>
        <p:txBody>
          <a:bodyPr wrap="square">
            <a:spAutoFit/>
          </a:bodyPr>
          <a:lstStyle/>
          <a:p>
            <a:endParaRPr lang="en-GB" sz="1400" dirty="0"/>
          </a:p>
          <a:p>
            <a:r>
              <a:rPr lang="en-GB" sz="1400" dirty="0"/>
              <a:t>Large increase in single person </a:t>
            </a:r>
            <a:r>
              <a:rPr lang="en-GB" sz="1400" dirty="0" smtClean="0"/>
              <a:t>households</a:t>
            </a:r>
          </a:p>
          <a:p>
            <a:endParaRPr lang="en-GB" sz="1400" dirty="0"/>
          </a:p>
          <a:p>
            <a:endParaRPr lang="en-GB" sz="1400" dirty="0"/>
          </a:p>
          <a:p>
            <a:endParaRPr lang="en-GB" sz="1400" dirty="0"/>
          </a:p>
          <a:p>
            <a:r>
              <a:rPr lang="en-GB" sz="1400" dirty="0"/>
              <a:t>Fraction of people in non-domestic residence increases with ageing (and students etc.)</a:t>
            </a:r>
          </a:p>
          <a:p>
            <a:endParaRPr lang="en-GB" sz="1400" dirty="0"/>
          </a:p>
        </p:txBody>
      </p:sp>
    </p:spTree>
    <p:extLst>
      <p:ext uri="{BB962C8B-B14F-4D97-AF65-F5344CB8AC3E}">
        <p14:creationId xmlns:p14="http://schemas.microsoft.com/office/powerpoint/2010/main" val="299769105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fld id="{97AE0788-E85D-4A71-BC4E-68DA4F8EEB43}" type="slidenum">
              <a:rPr lang="en-US"/>
              <a:pPr/>
              <a:t>23</a:t>
            </a:fld>
            <a:endParaRPr lang="en-US"/>
          </a:p>
        </p:txBody>
      </p:sp>
      <p:sp>
        <p:nvSpPr>
          <p:cNvPr id="8195" name="Rectangle 2"/>
          <p:cNvSpPr>
            <a:spLocks noGrp="1" noChangeArrowheads="1"/>
          </p:cNvSpPr>
          <p:nvPr>
            <p:ph type="title"/>
          </p:nvPr>
        </p:nvSpPr>
        <p:spPr>
          <a:xfrm>
            <a:off x="395288" y="684213"/>
            <a:ext cx="6335712" cy="285750"/>
          </a:xfrm>
        </p:spPr>
        <p:txBody>
          <a:bodyPr/>
          <a:lstStyle/>
          <a:p>
            <a:pPr eaLnBrk="1" hangingPunct="1"/>
            <a:r>
              <a:rPr lang="en-US" sz="1500" dirty="0" smtClean="0"/>
              <a:t>Households, dwellings: history</a:t>
            </a:r>
          </a:p>
        </p:txBody>
      </p:sp>
      <p:sp>
        <p:nvSpPr>
          <p:cNvPr id="8196" name="Rectangle 3"/>
          <p:cNvSpPr>
            <a:spLocks noGrp="1" noChangeArrowheads="1"/>
          </p:cNvSpPr>
          <p:nvPr>
            <p:ph type="body" idx="1"/>
          </p:nvPr>
        </p:nvSpPr>
        <p:spPr>
          <a:xfrm>
            <a:off x="1763688" y="1237855"/>
            <a:ext cx="2736850" cy="4967287"/>
          </a:xfrm>
          <a:noFill/>
        </p:spPr>
        <p:txBody>
          <a:bodyPr/>
          <a:lstStyle/>
          <a:p>
            <a:pPr eaLnBrk="1" hangingPunct="1">
              <a:lnSpc>
                <a:spcPct val="90000"/>
              </a:lnSpc>
              <a:buFontTx/>
              <a:buNone/>
            </a:pPr>
            <a:r>
              <a:rPr lang="en-GB" b="1" dirty="0" smtClean="0"/>
              <a:t>Households</a:t>
            </a:r>
          </a:p>
          <a:p>
            <a:pPr eaLnBrk="1" hangingPunct="1">
              <a:lnSpc>
                <a:spcPct val="90000"/>
              </a:lnSpc>
              <a:buFontTx/>
              <a:buNone/>
            </a:pPr>
            <a:endParaRPr lang="en-GB" b="1" dirty="0"/>
          </a:p>
          <a:p>
            <a:pPr eaLnBrk="1" hangingPunct="1">
              <a:lnSpc>
                <a:spcPct val="90000"/>
              </a:lnSpc>
              <a:buFontTx/>
              <a:buNone/>
            </a:pPr>
            <a:endParaRPr lang="en-GB" b="1" dirty="0" smtClean="0"/>
          </a:p>
          <a:p>
            <a:pPr eaLnBrk="1" hangingPunct="1">
              <a:lnSpc>
                <a:spcPct val="90000"/>
              </a:lnSpc>
              <a:buFontTx/>
              <a:buNone/>
            </a:pPr>
            <a:endParaRPr lang="en-GB" b="1" dirty="0"/>
          </a:p>
          <a:p>
            <a:pPr eaLnBrk="1" hangingPunct="1">
              <a:lnSpc>
                <a:spcPct val="90000"/>
              </a:lnSpc>
              <a:buFontTx/>
              <a:buNone/>
            </a:pPr>
            <a:endParaRPr lang="en-GB" b="1" dirty="0" smtClean="0"/>
          </a:p>
          <a:p>
            <a:pPr eaLnBrk="1" hangingPunct="1">
              <a:lnSpc>
                <a:spcPct val="90000"/>
              </a:lnSpc>
              <a:buFontTx/>
              <a:buNone/>
            </a:pPr>
            <a:endParaRPr lang="en-GB" b="1" dirty="0"/>
          </a:p>
          <a:p>
            <a:pPr eaLnBrk="1" hangingPunct="1">
              <a:lnSpc>
                <a:spcPct val="90000"/>
              </a:lnSpc>
              <a:buFontTx/>
              <a:buNone/>
            </a:pPr>
            <a:endParaRPr lang="en-GB" b="1" dirty="0" smtClean="0"/>
          </a:p>
          <a:p>
            <a:pPr eaLnBrk="1" hangingPunct="1">
              <a:lnSpc>
                <a:spcPct val="90000"/>
              </a:lnSpc>
              <a:buFontTx/>
              <a:buNone/>
            </a:pPr>
            <a:endParaRPr lang="en-GB" b="1" dirty="0"/>
          </a:p>
          <a:p>
            <a:pPr eaLnBrk="1" hangingPunct="1">
              <a:lnSpc>
                <a:spcPct val="90000"/>
              </a:lnSpc>
              <a:buFontTx/>
              <a:buNone/>
            </a:pPr>
            <a:endParaRPr lang="en-GB" b="1" dirty="0" smtClean="0"/>
          </a:p>
          <a:p>
            <a:pPr eaLnBrk="1" hangingPunct="1">
              <a:lnSpc>
                <a:spcPct val="90000"/>
              </a:lnSpc>
              <a:buFontTx/>
              <a:buNone/>
            </a:pPr>
            <a:endParaRPr lang="en-GB" b="1" dirty="0"/>
          </a:p>
          <a:p>
            <a:pPr eaLnBrk="1" hangingPunct="1">
              <a:lnSpc>
                <a:spcPct val="90000"/>
              </a:lnSpc>
              <a:buFontTx/>
              <a:buNone/>
            </a:pPr>
            <a:endParaRPr lang="en-GB" b="1" dirty="0" smtClean="0"/>
          </a:p>
          <a:p>
            <a:pPr eaLnBrk="1" hangingPunct="1">
              <a:lnSpc>
                <a:spcPct val="90000"/>
              </a:lnSpc>
              <a:buFontTx/>
              <a:buNone/>
            </a:pPr>
            <a:endParaRPr lang="en-GB" b="1" dirty="0"/>
          </a:p>
          <a:p>
            <a:pPr eaLnBrk="1" hangingPunct="1">
              <a:lnSpc>
                <a:spcPct val="90000"/>
              </a:lnSpc>
              <a:buFontTx/>
              <a:buNone/>
            </a:pPr>
            <a:r>
              <a:rPr lang="en-GB" b="1" dirty="0" smtClean="0"/>
              <a:t>Dwellings</a:t>
            </a:r>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endParaRPr lang="en-GB" dirty="0" smtClean="0"/>
          </a:p>
          <a:p>
            <a:pPr eaLnBrk="1" hangingPunct="1">
              <a:lnSpc>
                <a:spcPct val="90000"/>
              </a:lnSpc>
              <a:buFontTx/>
              <a:buNone/>
            </a:pPr>
            <a:r>
              <a:rPr lang="en-GB" dirty="0" smtClean="0"/>
              <a:t>?</a:t>
            </a:r>
          </a:p>
          <a:p>
            <a:pPr eaLnBrk="1" hangingPunct="1">
              <a:lnSpc>
                <a:spcPct val="90000"/>
              </a:lnSpc>
              <a:buFontTx/>
              <a:buNone/>
            </a:pPr>
            <a:r>
              <a:rPr lang="en-GB" dirty="0" smtClean="0"/>
              <a:t>				</a:t>
            </a:r>
            <a:endParaRPr lang="en-US" dirty="0" smtClean="0"/>
          </a:p>
        </p:txBody>
      </p:sp>
      <p:pic>
        <p:nvPicPr>
          <p:cNvPr id="8197" name="Picture 5"/>
          <p:cNvPicPr>
            <a:picLocks noChangeAspect="1" noChangeArrowheads="1"/>
          </p:cNvPicPr>
          <p:nvPr/>
        </p:nvPicPr>
        <p:blipFill>
          <a:blip r:embed="rId3" cstate="print"/>
          <a:srcRect/>
          <a:stretch>
            <a:fillRect/>
          </a:stretch>
        </p:blipFill>
        <p:spPr bwMode="auto">
          <a:xfrm>
            <a:off x="3276600" y="981074"/>
            <a:ext cx="5255840" cy="2740425"/>
          </a:xfrm>
          <a:prstGeom prst="rect">
            <a:avLst/>
          </a:prstGeom>
          <a:noFill/>
          <a:ln w="9525">
            <a:noFill/>
            <a:miter lim="800000"/>
            <a:headEnd/>
            <a:tailEnd/>
          </a:ln>
        </p:spPr>
      </p:pic>
      <p:pic>
        <p:nvPicPr>
          <p:cNvPr id="8198" name="Picture 2"/>
          <p:cNvPicPr>
            <a:picLocks noChangeAspect="1" noChangeArrowheads="1"/>
          </p:cNvPicPr>
          <p:nvPr/>
        </p:nvPicPr>
        <p:blipFill>
          <a:blip r:embed="rId4" cstate="print"/>
          <a:srcRect/>
          <a:stretch>
            <a:fillRect/>
          </a:stretch>
        </p:blipFill>
        <p:spPr bwMode="auto">
          <a:xfrm>
            <a:off x="3214688" y="3883868"/>
            <a:ext cx="5500687" cy="2857500"/>
          </a:xfrm>
          <a:prstGeom prst="rect">
            <a:avLst/>
          </a:prstGeom>
          <a:noFill/>
          <a:ln w="9525">
            <a:noFill/>
            <a:miter lim="800000"/>
            <a:headEnd/>
            <a:tailEnd/>
          </a:ln>
        </p:spPr>
      </p:pic>
    </p:spTree>
    <p:extLst>
      <p:ext uri="{BB962C8B-B14F-4D97-AF65-F5344CB8AC3E}">
        <p14:creationId xmlns:p14="http://schemas.microsoft.com/office/powerpoint/2010/main" val="371285069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620713"/>
            <a:ext cx="8229600" cy="665162"/>
          </a:xfrm>
        </p:spPr>
        <p:txBody>
          <a:bodyPr/>
          <a:lstStyle/>
          <a:p>
            <a:pPr eaLnBrk="1" hangingPunct="1"/>
            <a:r>
              <a:rPr lang="en-GB" sz="1800" dirty="0" smtClean="0"/>
              <a:t>UK demography and dwellings, 2007</a:t>
            </a:r>
            <a:endParaRPr lang="en-US" sz="1800" dirty="0" smtClean="0"/>
          </a:p>
        </p:txBody>
      </p:sp>
      <p:sp>
        <p:nvSpPr>
          <p:cNvPr id="12291" name="Slide Number Placeholder 3"/>
          <p:cNvSpPr>
            <a:spLocks noGrp="1"/>
          </p:cNvSpPr>
          <p:nvPr>
            <p:ph type="sldNum" sz="quarter" idx="12"/>
          </p:nvPr>
        </p:nvSpPr>
        <p:spPr bwMode="auto">
          <a:xfrm>
            <a:off x="6248400" y="6381750"/>
            <a:ext cx="2895600" cy="476250"/>
          </a:xfrm>
          <a:prstGeom prst="rect">
            <a:avLst/>
          </a:prstGeom>
          <a:noFill/>
          <a:ln>
            <a:miter lim="800000"/>
            <a:headEnd/>
            <a:tailEnd/>
          </a:ln>
        </p:spPr>
        <p:txBody>
          <a:bodyPr/>
          <a:lstStyle/>
          <a:p>
            <a:pPr algn="r"/>
            <a:fld id="{31CD7C92-5BF5-4ECB-93AA-BC771A089649}" type="slidenum">
              <a:rPr lang="en-GB"/>
              <a:pPr algn="r"/>
              <a:t>24</a:t>
            </a:fld>
            <a:endParaRPr lang="en-GB"/>
          </a:p>
        </p:txBody>
      </p:sp>
      <p:sp>
        <p:nvSpPr>
          <p:cNvPr id="12292" name="TextBox 6"/>
          <p:cNvSpPr txBox="1">
            <a:spLocks noChangeArrowheads="1"/>
          </p:cNvSpPr>
          <p:nvPr/>
        </p:nvSpPr>
        <p:spPr bwMode="auto">
          <a:xfrm>
            <a:off x="285750" y="1178749"/>
            <a:ext cx="3500438" cy="954107"/>
          </a:xfrm>
          <a:prstGeom prst="rect">
            <a:avLst/>
          </a:prstGeom>
          <a:noFill/>
          <a:ln w="9525">
            <a:noFill/>
            <a:miter lim="800000"/>
            <a:headEnd/>
            <a:tailEnd/>
          </a:ln>
        </p:spPr>
        <p:txBody>
          <a:bodyPr>
            <a:spAutoFit/>
          </a:bodyPr>
          <a:lstStyle/>
          <a:p>
            <a:r>
              <a:rPr lang="en-GB" sz="1400" dirty="0" smtClean="0"/>
              <a:t>What </a:t>
            </a:r>
            <a:r>
              <a:rPr lang="en-GB" sz="1400" dirty="0"/>
              <a:t>sort of houses do households live in according to </a:t>
            </a:r>
            <a:r>
              <a:rPr lang="en-GB" sz="1400" dirty="0" smtClean="0"/>
              <a:t>size, age</a:t>
            </a:r>
            <a:r>
              <a:rPr lang="en-GB" sz="1400" dirty="0"/>
              <a:t>, </a:t>
            </a:r>
            <a:r>
              <a:rPr lang="en-GB" sz="1400" dirty="0" smtClean="0"/>
              <a:t>activities, wealth </a:t>
            </a:r>
            <a:r>
              <a:rPr lang="en-GB" sz="1400" dirty="0"/>
              <a:t>etc.?</a:t>
            </a:r>
          </a:p>
          <a:p>
            <a:endParaRPr lang="en-GB" sz="1400" dirty="0"/>
          </a:p>
        </p:txBody>
      </p:sp>
      <p:pic>
        <p:nvPicPr>
          <p:cNvPr id="12293" name="Picture 2"/>
          <p:cNvPicPr>
            <a:picLocks noChangeAspect="1" noChangeArrowheads="1"/>
          </p:cNvPicPr>
          <p:nvPr/>
        </p:nvPicPr>
        <p:blipFill>
          <a:blip r:embed="rId3" cstate="print"/>
          <a:srcRect/>
          <a:stretch>
            <a:fillRect/>
          </a:stretch>
        </p:blipFill>
        <p:spPr bwMode="auto">
          <a:xfrm>
            <a:off x="3757613" y="2143125"/>
            <a:ext cx="5210175" cy="4129088"/>
          </a:xfrm>
          <a:prstGeom prst="rect">
            <a:avLst/>
          </a:prstGeom>
          <a:noFill/>
          <a:ln w="9525">
            <a:noFill/>
            <a:miter lim="800000"/>
            <a:headEnd/>
            <a:tailEnd/>
          </a:ln>
        </p:spPr>
      </p:pic>
      <p:sp>
        <p:nvSpPr>
          <p:cNvPr id="12294" name="TextBox 6"/>
          <p:cNvSpPr txBox="1">
            <a:spLocks noChangeArrowheads="1"/>
          </p:cNvSpPr>
          <p:nvPr/>
        </p:nvSpPr>
        <p:spPr bwMode="auto">
          <a:xfrm>
            <a:off x="3786188" y="1428750"/>
            <a:ext cx="5214937" cy="954088"/>
          </a:xfrm>
          <a:prstGeom prst="rect">
            <a:avLst/>
          </a:prstGeom>
          <a:noFill/>
          <a:ln w="9525">
            <a:noFill/>
            <a:miter lim="800000"/>
            <a:headEnd/>
            <a:tailEnd/>
          </a:ln>
        </p:spPr>
        <p:txBody>
          <a:bodyPr>
            <a:spAutoFit/>
          </a:bodyPr>
          <a:lstStyle/>
          <a:p>
            <a:endParaRPr lang="en-GB" sz="1400" dirty="0"/>
          </a:p>
          <a:p>
            <a:r>
              <a:rPr lang="en-GB" sz="1400" dirty="0"/>
              <a:t>Households with different numbers of Adults (over and under  60), and Children </a:t>
            </a:r>
            <a:r>
              <a:rPr lang="en-GB" sz="1400" dirty="0" smtClean="0"/>
              <a:t>in different dwelling forms</a:t>
            </a:r>
            <a:endParaRPr lang="en-GB" sz="1400" dirty="0"/>
          </a:p>
          <a:p>
            <a:endParaRPr lang="en-GB" sz="14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5467" y="3691392"/>
            <a:ext cx="3492146" cy="2593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603311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57188" y="714375"/>
            <a:ext cx="8229600" cy="665163"/>
          </a:xfrm>
        </p:spPr>
        <p:txBody>
          <a:bodyPr/>
          <a:lstStyle/>
          <a:p>
            <a:pPr eaLnBrk="1" hangingPunct="1"/>
            <a:r>
              <a:rPr lang="en-GB" sz="1800" dirty="0" smtClean="0"/>
              <a:t>Dwelling stock model</a:t>
            </a:r>
            <a:endParaRPr lang="en-US" sz="1800" dirty="0" smtClean="0"/>
          </a:p>
        </p:txBody>
      </p:sp>
      <p:sp>
        <p:nvSpPr>
          <p:cNvPr id="23555" name="Slide Number Placeholder 3"/>
          <p:cNvSpPr>
            <a:spLocks noGrp="1"/>
          </p:cNvSpPr>
          <p:nvPr>
            <p:ph type="sldNum" sz="quarter" idx="12"/>
          </p:nvPr>
        </p:nvSpPr>
        <p:spPr bwMode="auto">
          <a:xfrm>
            <a:off x="6248400" y="6381750"/>
            <a:ext cx="2895600" cy="476250"/>
          </a:xfrm>
          <a:prstGeom prst="rect">
            <a:avLst/>
          </a:prstGeom>
          <a:noFill/>
          <a:ln>
            <a:miter lim="800000"/>
            <a:headEnd/>
            <a:tailEnd/>
          </a:ln>
        </p:spPr>
        <p:txBody>
          <a:bodyPr/>
          <a:lstStyle/>
          <a:p>
            <a:pPr algn="r"/>
            <a:fld id="{05126B19-A407-4224-A751-A80095441BE5}" type="slidenum">
              <a:rPr lang="en-GB"/>
              <a:pPr algn="r"/>
              <a:t>25</a:t>
            </a:fld>
            <a:endParaRPr lang="en-GB"/>
          </a:p>
        </p:txBody>
      </p:sp>
      <p:sp>
        <p:nvSpPr>
          <p:cNvPr id="23556" name="TextBox 6"/>
          <p:cNvSpPr txBox="1">
            <a:spLocks noChangeArrowheads="1"/>
          </p:cNvSpPr>
          <p:nvPr/>
        </p:nvSpPr>
        <p:spPr bwMode="auto">
          <a:xfrm>
            <a:off x="285750" y="2143125"/>
            <a:ext cx="3500438" cy="523875"/>
          </a:xfrm>
          <a:prstGeom prst="rect">
            <a:avLst/>
          </a:prstGeom>
          <a:noFill/>
          <a:ln w="9525">
            <a:noFill/>
            <a:miter lim="800000"/>
            <a:headEnd/>
            <a:tailEnd/>
          </a:ln>
        </p:spPr>
        <p:txBody>
          <a:bodyPr>
            <a:spAutoFit/>
          </a:bodyPr>
          <a:lstStyle/>
          <a:p>
            <a:endParaRPr lang="en-GB" sz="1400"/>
          </a:p>
          <a:p>
            <a:endParaRPr lang="en-GB" sz="1400"/>
          </a:p>
        </p:txBody>
      </p:sp>
      <p:sp>
        <p:nvSpPr>
          <p:cNvPr id="23557" name="TextBox 6"/>
          <p:cNvSpPr txBox="1">
            <a:spLocks noChangeArrowheads="1"/>
          </p:cNvSpPr>
          <p:nvPr/>
        </p:nvSpPr>
        <p:spPr bwMode="auto">
          <a:xfrm>
            <a:off x="814908" y="1484784"/>
            <a:ext cx="7429500" cy="3884140"/>
          </a:xfrm>
          <a:prstGeom prst="rect">
            <a:avLst/>
          </a:prstGeom>
          <a:noFill/>
          <a:ln w="9525">
            <a:noFill/>
            <a:miter lim="800000"/>
            <a:headEnd/>
            <a:tailEnd/>
          </a:ln>
        </p:spPr>
        <p:txBody>
          <a:bodyPr>
            <a:spAutoFit/>
          </a:bodyPr>
          <a:lstStyle/>
          <a:p>
            <a:pPr>
              <a:lnSpc>
                <a:spcPct val="90000"/>
              </a:lnSpc>
            </a:pPr>
            <a:endParaRPr lang="en-GB" sz="1600" dirty="0"/>
          </a:p>
          <a:p>
            <a:pPr>
              <a:lnSpc>
                <a:spcPct val="90000"/>
              </a:lnSpc>
            </a:pPr>
            <a:r>
              <a:rPr lang="en-GB" sz="1600" dirty="0"/>
              <a:t>How </a:t>
            </a:r>
            <a:r>
              <a:rPr lang="en-GB" sz="1600" dirty="0" smtClean="0"/>
              <a:t>will dwelling </a:t>
            </a:r>
            <a:r>
              <a:rPr lang="en-GB" sz="1600" dirty="0"/>
              <a:t>stock evolve with </a:t>
            </a:r>
            <a:r>
              <a:rPr lang="en-GB" sz="1600" dirty="0" smtClean="0"/>
              <a:t>households?</a:t>
            </a:r>
          </a:p>
          <a:p>
            <a:pPr>
              <a:lnSpc>
                <a:spcPct val="90000"/>
              </a:lnSpc>
            </a:pPr>
            <a:endParaRPr lang="en-GB" sz="1600" dirty="0" smtClean="0"/>
          </a:p>
          <a:p>
            <a:pPr>
              <a:lnSpc>
                <a:spcPct val="90000"/>
              </a:lnSpc>
            </a:pPr>
            <a:r>
              <a:rPr lang="en-GB" sz="1600" b="1" dirty="0" smtClean="0"/>
              <a:t>Physical</a:t>
            </a:r>
            <a:endParaRPr lang="en-GB" sz="1600" dirty="0" smtClean="0"/>
          </a:p>
          <a:p>
            <a:pPr marL="285750" indent="-285750">
              <a:lnSpc>
                <a:spcPct val="90000"/>
              </a:lnSpc>
              <a:buFont typeface="Arial" pitchFamily="34" charset="0"/>
              <a:buChar char="•"/>
            </a:pPr>
            <a:r>
              <a:rPr lang="en-GB" sz="1600" dirty="0"/>
              <a:t>Location </a:t>
            </a:r>
            <a:endParaRPr lang="en-GB" sz="1600" dirty="0" smtClean="0"/>
          </a:p>
          <a:p>
            <a:pPr marL="285750" indent="-285750">
              <a:lnSpc>
                <a:spcPct val="90000"/>
              </a:lnSpc>
              <a:buFont typeface="Arial" pitchFamily="34" charset="0"/>
              <a:buChar char="•"/>
            </a:pPr>
            <a:r>
              <a:rPr lang="en-GB" sz="1600" dirty="0" smtClean="0"/>
              <a:t>Form – detached, semidetached, terrace, flat, residential</a:t>
            </a:r>
          </a:p>
          <a:p>
            <a:pPr marL="285750" indent="-285750">
              <a:lnSpc>
                <a:spcPct val="90000"/>
              </a:lnSpc>
              <a:buFont typeface="Arial" pitchFamily="34" charset="0"/>
              <a:buChar char="•"/>
            </a:pPr>
            <a:r>
              <a:rPr lang="en-GB" sz="1600" dirty="0" smtClean="0"/>
              <a:t>Size – number of bedrooms etc.</a:t>
            </a:r>
          </a:p>
          <a:p>
            <a:pPr marL="285750" indent="-285750">
              <a:lnSpc>
                <a:spcPct val="90000"/>
              </a:lnSpc>
              <a:buFont typeface="Arial" pitchFamily="34" charset="0"/>
              <a:buChar char="•"/>
            </a:pPr>
            <a:r>
              <a:rPr lang="en-GB" sz="1600" dirty="0" smtClean="0"/>
              <a:t>Efficiency – insulation etc.</a:t>
            </a:r>
          </a:p>
          <a:p>
            <a:pPr marL="285750" indent="-285750">
              <a:lnSpc>
                <a:spcPct val="90000"/>
              </a:lnSpc>
              <a:buFont typeface="Arial" pitchFamily="34" charset="0"/>
              <a:buChar char="•"/>
            </a:pPr>
            <a:r>
              <a:rPr lang="en-GB" sz="1600" dirty="0" smtClean="0"/>
              <a:t>Energy system – boiler, heat pump, etc.</a:t>
            </a:r>
          </a:p>
          <a:p>
            <a:pPr marL="285750" indent="-285750">
              <a:lnSpc>
                <a:spcPct val="90000"/>
              </a:lnSpc>
              <a:buFont typeface="Arial" pitchFamily="34" charset="0"/>
              <a:buChar char="•"/>
            </a:pPr>
            <a:endParaRPr lang="en-GB" sz="1600" dirty="0" smtClean="0"/>
          </a:p>
          <a:p>
            <a:pPr>
              <a:lnSpc>
                <a:spcPct val="90000"/>
              </a:lnSpc>
            </a:pPr>
            <a:endParaRPr lang="en-GB" sz="1600" dirty="0" smtClean="0"/>
          </a:p>
          <a:p>
            <a:pPr>
              <a:lnSpc>
                <a:spcPct val="90000"/>
              </a:lnSpc>
            </a:pPr>
            <a:endParaRPr lang="en-GB" sz="1600" dirty="0"/>
          </a:p>
          <a:p>
            <a:pPr>
              <a:lnSpc>
                <a:spcPct val="90000"/>
              </a:lnSpc>
            </a:pPr>
            <a:endParaRPr lang="en-GB" sz="1600" dirty="0" smtClean="0"/>
          </a:p>
          <a:p>
            <a:pPr>
              <a:lnSpc>
                <a:spcPct val="90000"/>
              </a:lnSpc>
            </a:pPr>
            <a:endParaRPr lang="en-GB" sz="1600" dirty="0" smtClean="0"/>
          </a:p>
          <a:p>
            <a:pPr>
              <a:lnSpc>
                <a:spcPct val="90000"/>
              </a:lnSpc>
            </a:pPr>
            <a:r>
              <a:rPr lang="en-GB" sz="1600" dirty="0" smtClean="0"/>
              <a:t>Need some mapping of households on to these variables, e.g. for form.</a:t>
            </a:r>
          </a:p>
          <a:p>
            <a:pPr marL="285750" indent="-285750">
              <a:lnSpc>
                <a:spcPct val="90000"/>
              </a:lnSpc>
              <a:buFont typeface="Arial" pitchFamily="34" charset="0"/>
              <a:buChar char="•"/>
            </a:pPr>
            <a:endParaRPr lang="en-GB" sz="1600" dirty="0" smtClean="0"/>
          </a:p>
          <a:p>
            <a:endParaRPr lang="en-GB" sz="1600"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1720" y="4941168"/>
            <a:ext cx="5976664" cy="1545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6702189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395288" y="620713"/>
            <a:ext cx="8229600" cy="665162"/>
          </a:xfrm>
        </p:spPr>
        <p:txBody>
          <a:bodyPr/>
          <a:lstStyle/>
          <a:p>
            <a:pPr eaLnBrk="1" hangingPunct="1"/>
            <a:r>
              <a:rPr lang="en-GB" sz="1800" dirty="0" smtClean="0"/>
              <a:t>Future UK dwellings: built form</a:t>
            </a:r>
            <a:endParaRPr lang="en-US" sz="1800" dirty="0" smtClean="0"/>
          </a:p>
        </p:txBody>
      </p:sp>
      <p:sp>
        <p:nvSpPr>
          <p:cNvPr id="12291" name="Slide Number Placeholder 3"/>
          <p:cNvSpPr>
            <a:spLocks noGrp="1"/>
          </p:cNvSpPr>
          <p:nvPr>
            <p:ph type="sldNum" sz="quarter" idx="12"/>
          </p:nvPr>
        </p:nvSpPr>
        <p:spPr bwMode="auto">
          <a:xfrm>
            <a:off x="6248400" y="6381750"/>
            <a:ext cx="2895600" cy="476250"/>
          </a:xfrm>
          <a:prstGeom prst="rect">
            <a:avLst/>
          </a:prstGeom>
          <a:noFill/>
          <a:ln>
            <a:miter lim="800000"/>
            <a:headEnd/>
            <a:tailEnd/>
          </a:ln>
        </p:spPr>
        <p:txBody>
          <a:bodyPr/>
          <a:lstStyle/>
          <a:p>
            <a:pPr algn="r"/>
            <a:fld id="{31CD7C92-5BF5-4ECB-93AA-BC771A089649}" type="slidenum">
              <a:rPr lang="en-GB"/>
              <a:pPr algn="r"/>
              <a:t>26</a:t>
            </a:fld>
            <a:endParaRPr lang="en-GB"/>
          </a:p>
        </p:txBody>
      </p:sp>
      <p:sp>
        <p:nvSpPr>
          <p:cNvPr id="12292" name="TextBox 6"/>
          <p:cNvSpPr txBox="1">
            <a:spLocks noChangeArrowheads="1"/>
          </p:cNvSpPr>
          <p:nvPr/>
        </p:nvSpPr>
        <p:spPr bwMode="auto">
          <a:xfrm>
            <a:off x="285750" y="1268760"/>
            <a:ext cx="3500438" cy="5693866"/>
          </a:xfrm>
          <a:prstGeom prst="rect">
            <a:avLst/>
          </a:prstGeom>
          <a:noFill/>
          <a:ln w="9525">
            <a:noFill/>
            <a:miter lim="800000"/>
            <a:headEnd/>
            <a:tailEnd/>
          </a:ln>
        </p:spPr>
        <p:txBody>
          <a:bodyPr>
            <a:spAutoFit/>
          </a:bodyPr>
          <a:lstStyle/>
          <a:p>
            <a:endParaRPr lang="en-GB" sz="1400" dirty="0"/>
          </a:p>
          <a:p>
            <a:r>
              <a:rPr lang="en-GB" sz="1400" dirty="0"/>
              <a:t>How will the stock be altered and used to accommodate different households?</a:t>
            </a:r>
          </a:p>
          <a:p>
            <a:endParaRPr lang="en-GB" sz="1400" dirty="0"/>
          </a:p>
          <a:p>
            <a:pPr marL="285750" indent="-285750">
              <a:buFont typeface="Arial" pitchFamily="34" charset="0"/>
              <a:buChar char="•"/>
            </a:pPr>
            <a:r>
              <a:rPr lang="en-GB" sz="1400" dirty="0"/>
              <a:t>What social dynamics? - e.g. older people often have capital and retain large family houses after children have left</a:t>
            </a:r>
            <a:r>
              <a:rPr lang="en-GB" sz="1400" dirty="0" smtClean="0"/>
              <a:t>.</a:t>
            </a:r>
          </a:p>
          <a:p>
            <a:pPr marL="285750" indent="-285750">
              <a:buFont typeface="Arial" pitchFamily="34" charset="0"/>
              <a:buChar char="•"/>
            </a:pPr>
            <a:endParaRPr lang="en-GB" sz="1400" dirty="0"/>
          </a:p>
          <a:p>
            <a:r>
              <a:rPr lang="en-GB" sz="1400" dirty="0" smtClean="0"/>
              <a:t>Effects of drivers:</a:t>
            </a:r>
          </a:p>
          <a:p>
            <a:pPr marL="285750" indent="-285750">
              <a:buFont typeface="Arial" pitchFamily="34" charset="0"/>
              <a:buChar char="•"/>
            </a:pPr>
            <a:r>
              <a:rPr lang="en-GB" sz="1400" dirty="0" smtClean="0"/>
              <a:t>increasing wealth</a:t>
            </a:r>
          </a:p>
          <a:p>
            <a:pPr marL="285750" indent="-285750">
              <a:buFont typeface="Arial" pitchFamily="34" charset="0"/>
              <a:buChar char="•"/>
            </a:pPr>
            <a:r>
              <a:rPr lang="en-GB" sz="1400" dirty="0" smtClean="0"/>
              <a:t>Increasing age</a:t>
            </a:r>
          </a:p>
          <a:p>
            <a:pPr marL="285750" indent="-285750">
              <a:buFont typeface="Arial" pitchFamily="34" charset="0"/>
              <a:buChar char="•"/>
            </a:pPr>
            <a:r>
              <a:rPr lang="en-GB" sz="1400" dirty="0" smtClean="0"/>
              <a:t>Energy costs</a:t>
            </a:r>
          </a:p>
          <a:p>
            <a:endParaRPr lang="en-GB" sz="1400" dirty="0"/>
          </a:p>
          <a:p>
            <a:endParaRPr lang="en-GB" sz="1400" dirty="0"/>
          </a:p>
          <a:p>
            <a:endParaRPr lang="en-GB" sz="1400" dirty="0" smtClean="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5989" y="3068960"/>
            <a:ext cx="5645909" cy="37672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a:spLocks noChangeArrowheads="1"/>
          </p:cNvSpPr>
          <p:nvPr/>
        </p:nvSpPr>
        <p:spPr bwMode="auto">
          <a:xfrm>
            <a:off x="4283968" y="2561421"/>
            <a:ext cx="4623289" cy="3108543"/>
          </a:xfrm>
          <a:prstGeom prst="rect">
            <a:avLst/>
          </a:prstGeom>
          <a:noFill/>
          <a:ln w="9525">
            <a:noFill/>
            <a:miter lim="800000"/>
            <a:headEnd/>
            <a:tailEnd/>
          </a:ln>
        </p:spPr>
        <p:txBody>
          <a:bodyPr wrap="square">
            <a:spAutoFit/>
          </a:bodyPr>
          <a:lstStyle/>
          <a:p>
            <a:r>
              <a:rPr lang="en-GB" sz="1400" dirty="0" smtClean="0"/>
              <a:t>Projection of dwellings from households Assuming unchanged population=&gt;household probabilities</a:t>
            </a:r>
          </a:p>
          <a:p>
            <a:endParaRPr lang="en-GB" sz="1400" dirty="0"/>
          </a:p>
          <a:p>
            <a:endParaRPr lang="en-GB" sz="1400" dirty="0" smtClean="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a:p>
            <a:endParaRPr lang="en-GB" sz="1400" dirty="0" smtClean="0"/>
          </a:p>
          <a:p>
            <a:endParaRPr lang="en-GB" sz="1400" dirty="0"/>
          </a:p>
        </p:txBody>
      </p:sp>
    </p:spTree>
    <p:extLst>
      <p:ext uri="{BB962C8B-B14F-4D97-AF65-F5344CB8AC3E}">
        <p14:creationId xmlns:p14="http://schemas.microsoft.com/office/powerpoint/2010/main" val="304568169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395288" y="620713"/>
            <a:ext cx="8229600" cy="665162"/>
          </a:xfrm>
        </p:spPr>
        <p:txBody>
          <a:bodyPr/>
          <a:lstStyle/>
          <a:p>
            <a:pPr eaLnBrk="1" hangingPunct="1"/>
            <a:r>
              <a:rPr lang="en-GB" sz="1800" dirty="0" smtClean="0"/>
              <a:t>Future UK population, households and household size</a:t>
            </a:r>
            <a:endParaRPr lang="en-US" sz="1800" dirty="0" smtClean="0"/>
          </a:p>
        </p:txBody>
      </p:sp>
      <p:sp>
        <p:nvSpPr>
          <p:cNvPr id="13315" name="Slide Number Placeholder 3"/>
          <p:cNvSpPr>
            <a:spLocks noGrp="1"/>
          </p:cNvSpPr>
          <p:nvPr>
            <p:ph type="sldNum" sz="quarter" idx="12"/>
          </p:nvPr>
        </p:nvSpPr>
        <p:spPr bwMode="auto">
          <a:xfrm>
            <a:off x="6248400" y="6381750"/>
            <a:ext cx="2895600" cy="476250"/>
          </a:xfrm>
          <a:prstGeom prst="rect">
            <a:avLst/>
          </a:prstGeom>
          <a:noFill/>
          <a:ln>
            <a:miter lim="800000"/>
            <a:headEnd/>
            <a:tailEnd/>
          </a:ln>
        </p:spPr>
        <p:txBody>
          <a:bodyPr/>
          <a:lstStyle/>
          <a:p>
            <a:pPr algn="r"/>
            <a:fld id="{9BF49119-231C-4016-AB0A-070819FD18DB}" type="slidenum">
              <a:rPr lang="en-GB"/>
              <a:pPr algn="r"/>
              <a:t>27</a:t>
            </a:fld>
            <a:endParaRPr lang="en-GB"/>
          </a:p>
        </p:txBody>
      </p:sp>
      <p:sp>
        <p:nvSpPr>
          <p:cNvPr id="13316" name="TextBox 6"/>
          <p:cNvSpPr txBox="1">
            <a:spLocks noChangeArrowheads="1"/>
          </p:cNvSpPr>
          <p:nvPr/>
        </p:nvSpPr>
        <p:spPr bwMode="auto">
          <a:xfrm>
            <a:off x="1000125" y="1214438"/>
            <a:ext cx="7643813" cy="954087"/>
          </a:xfrm>
          <a:prstGeom prst="rect">
            <a:avLst/>
          </a:prstGeom>
          <a:noFill/>
          <a:ln w="9525">
            <a:noFill/>
            <a:miter lim="800000"/>
            <a:headEnd/>
            <a:tailEnd/>
          </a:ln>
        </p:spPr>
        <p:txBody>
          <a:bodyPr>
            <a:spAutoFit/>
          </a:bodyPr>
          <a:lstStyle/>
          <a:p>
            <a:pPr marL="285750" indent="-285750">
              <a:buFont typeface="Arial" pitchFamily="34" charset="0"/>
              <a:buChar char="•"/>
            </a:pPr>
            <a:r>
              <a:rPr lang="en-GB" sz="1400" dirty="0"/>
              <a:t>More people</a:t>
            </a:r>
          </a:p>
          <a:p>
            <a:pPr marL="285750" indent="-285750">
              <a:buFont typeface="Arial" pitchFamily="34" charset="0"/>
              <a:buChar char="•"/>
            </a:pPr>
            <a:r>
              <a:rPr lang="en-GB" sz="1400" dirty="0"/>
              <a:t>smaller households</a:t>
            </a:r>
          </a:p>
          <a:p>
            <a:pPr marL="285750" indent="-285750">
              <a:buFont typeface="Arial" pitchFamily="34" charset="0"/>
              <a:buChar char="•"/>
            </a:pPr>
            <a:r>
              <a:rPr lang="en-GB" sz="1400" dirty="0"/>
              <a:t>more dwellings</a:t>
            </a:r>
          </a:p>
          <a:p>
            <a:pPr marL="285750" indent="-285750">
              <a:buFont typeface="Arial" pitchFamily="34" charset="0"/>
              <a:buChar char="•"/>
            </a:pPr>
            <a:r>
              <a:rPr lang="en-GB" sz="1400" dirty="0"/>
              <a:t>more energy per person</a:t>
            </a:r>
          </a:p>
        </p:txBody>
      </p:sp>
      <p:pic>
        <p:nvPicPr>
          <p:cNvPr id="13317" name="Picture 9"/>
          <p:cNvPicPr>
            <a:picLocks noChangeAspect="1" noChangeArrowheads="1"/>
          </p:cNvPicPr>
          <p:nvPr/>
        </p:nvPicPr>
        <p:blipFill>
          <a:blip r:embed="rId3" cstate="print"/>
          <a:srcRect/>
          <a:stretch>
            <a:fillRect/>
          </a:stretch>
        </p:blipFill>
        <p:spPr bwMode="auto">
          <a:xfrm>
            <a:off x="1271588" y="2952328"/>
            <a:ext cx="6900862" cy="3429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Title 1"/>
          <p:cNvSpPr>
            <a:spLocks noGrp="1"/>
          </p:cNvSpPr>
          <p:nvPr>
            <p:ph type="title"/>
          </p:nvPr>
        </p:nvSpPr>
        <p:spPr>
          <a:xfrm>
            <a:off x="395288" y="620713"/>
            <a:ext cx="8229600" cy="665162"/>
          </a:xfrm>
        </p:spPr>
        <p:txBody>
          <a:bodyPr/>
          <a:lstStyle/>
          <a:p>
            <a:r>
              <a:rPr lang="en-GB" dirty="0" smtClean="0"/>
              <a:t>Future building needs:  EU population</a:t>
            </a:r>
            <a:endParaRPr lang="en-US" dirty="0" smtClean="0"/>
          </a:p>
        </p:txBody>
      </p:sp>
      <p:pic>
        <p:nvPicPr>
          <p:cNvPr id="22531" name="Picture 2"/>
          <p:cNvPicPr>
            <a:picLocks noGrp="1" noChangeAspect="1" noChangeArrowheads="1"/>
          </p:cNvPicPr>
          <p:nvPr>
            <p:ph idx="1"/>
          </p:nvPr>
        </p:nvPicPr>
        <p:blipFill>
          <a:blip r:embed="rId3" cstate="print"/>
          <a:stretch>
            <a:fillRect/>
          </a:stretch>
        </p:blipFill>
        <p:spPr>
          <a:xfrm>
            <a:off x="1928793" y="3000372"/>
            <a:ext cx="5803611" cy="3380956"/>
          </a:xfrm>
          <a:noFill/>
        </p:spPr>
      </p:pic>
      <p:sp>
        <p:nvSpPr>
          <p:cNvPr id="22530" name="Slide Number Placeholder 3"/>
          <p:cNvSpPr>
            <a:spLocks noGrp="1"/>
          </p:cNvSpPr>
          <p:nvPr>
            <p:ph type="sldNum" sz="quarter" idx="12"/>
          </p:nvPr>
        </p:nvSpPr>
        <p:spPr>
          <a:noFill/>
        </p:spPr>
        <p:txBody>
          <a:bodyPr/>
          <a:lstStyle/>
          <a:p>
            <a:fld id="{4A1F9E70-C1EA-4B00-9930-E9383AE2D3D1}" type="slidenum">
              <a:rPr lang="en-GB" smtClean="0"/>
              <a:pPr/>
              <a:t>28</a:t>
            </a:fld>
            <a:endParaRPr lang="en-GB" smtClean="0"/>
          </a:p>
        </p:txBody>
      </p:sp>
      <p:sp>
        <p:nvSpPr>
          <p:cNvPr id="22533" name="TextBox 4"/>
          <p:cNvSpPr txBox="1">
            <a:spLocks noChangeArrowheads="1"/>
          </p:cNvSpPr>
          <p:nvPr/>
        </p:nvSpPr>
        <p:spPr bwMode="auto">
          <a:xfrm>
            <a:off x="928688" y="1500188"/>
            <a:ext cx="6739656" cy="923330"/>
          </a:xfrm>
          <a:prstGeom prst="rect">
            <a:avLst/>
          </a:prstGeom>
          <a:noFill/>
          <a:ln w="9525">
            <a:noFill/>
            <a:miter lim="800000"/>
            <a:headEnd/>
            <a:tailEnd/>
          </a:ln>
        </p:spPr>
        <p:txBody>
          <a:bodyPr wrap="square">
            <a:spAutoFit/>
          </a:bodyPr>
          <a:lstStyle/>
          <a:p>
            <a:r>
              <a:rPr lang="en-GB" dirty="0"/>
              <a:t>Europe and global population stabilising over next 15-60 </a:t>
            </a:r>
            <a:r>
              <a:rPr lang="en-GB" dirty="0" smtClean="0"/>
              <a:t>years</a:t>
            </a:r>
          </a:p>
          <a:p>
            <a:endParaRPr lang="en-GB" dirty="0" smtClean="0"/>
          </a:p>
          <a:p>
            <a:r>
              <a:rPr lang="en-GB" dirty="0" smtClean="0"/>
              <a:t>Europe population forecast – peaking around 2015</a:t>
            </a:r>
            <a:endParaRPr lang="en-US"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395288" y="620713"/>
            <a:ext cx="8229600" cy="665162"/>
          </a:xfrm>
        </p:spPr>
        <p:txBody>
          <a:bodyPr/>
          <a:lstStyle/>
          <a:p>
            <a:r>
              <a:rPr lang="en-GB" dirty="0" smtClean="0"/>
              <a:t>Future building needs: Europe households</a:t>
            </a:r>
            <a:endParaRPr lang="en-US" dirty="0" smtClean="0"/>
          </a:p>
        </p:txBody>
      </p:sp>
      <p:pic>
        <p:nvPicPr>
          <p:cNvPr id="23556" name="Picture 2"/>
          <p:cNvPicPr>
            <a:picLocks noGrp="1" noChangeAspect="1" noChangeArrowheads="1"/>
          </p:cNvPicPr>
          <p:nvPr>
            <p:ph idx="1"/>
          </p:nvPr>
        </p:nvPicPr>
        <p:blipFill>
          <a:blip r:embed="rId3" cstate="print"/>
          <a:srcRect/>
          <a:stretch>
            <a:fillRect/>
          </a:stretch>
        </p:blipFill>
        <p:spPr>
          <a:xfrm>
            <a:off x="500063" y="1785938"/>
            <a:ext cx="3925887" cy="2422525"/>
          </a:xfrm>
          <a:noFill/>
        </p:spPr>
      </p:pic>
      <p:sp>
        <p:nvSpPr>
          <p:cNvPr id="23555" name="Slide Number Placeholder 3"/>
          <p:cNvSpPr>
            <a:spLocks noGrp="1"/>
          </p:cNvSpPr>
          <p:nvPr>
            <p:ph type="sldNum" sz="quarter" idx="12"/>
          </p:nvPr>
        </p:nvSpPr>
        <p:spPr>
          <a:noFill/>
        </p:spPr>
        <p:txBody>
          <a:bodyPr/>
          <a:lstStyle/>
          <a:p>
            <a:fld id="{F286D0E1-ACFF-4A29-8BA0-BF10B77956FE}" type="slidenum">
              <a:rPr lang="en-GB" smtClean="0"/>
              <a:pPr/>
              <a:t>29</a:t>
            </a:fld>
            <a:endParaRPr lang="en-GB" smtClean="0"/>
          </a:p>
        </p:txBody>
      </p:sp>
      <p:pic>
        <p:nvPicPr>
          <p:cNvPr id="23557" name="Picture 3"/>
          <p:cNvPicPr>
            <a:picLocks noChangeAspect="1" noChangeArrowheads="1"/>
          </p:cNvPicPr>
          <p:nvPr/>
        </p:nvPicPr>
        <p:blipFill>
          <a:blip r:embed="rId4" cstate="print"/>
          <a:srcRect/>
          <a:stretch>
            <a:fillRect/>
          </a:stretch>
        </p:blipFill>
        <p:spPr bwMode="auto">
          <a:xfrm>
            <a:off x="4357688" y="3714750"/>
            <a:ext cx="4357687" cy="2535238"/>
          </a:xfrm>
          <a:prstGeom prst="rect">
            <a:avLst/>
          </a:prstGeom>
          <a:noFill/>
          <a:ln w="9525">
            <a:noFill/>
            <a:miter lim="800000"/>
            <a:headEnd/>
            <a:tailEnd/>
          </a:ln>
        </p:spPr>
      </p:pic>
      <p:sp>
        <p:nvSpPr>
          <p:cNvPr id="23558" name="TextBox 5"/>
          <p:cNvSpPr txBox="1">
            <a:spLocks noChangeArrowheads="1"/>
          </p:cNvSpPr>
          <p:nvPr/>
        </p:nvSpPr>
        <p:spPr bwMode="auto">
          <a:xfrm>
            <a:off x="500062" y="1428750"/>
            <a:ext cx="4071937" cy="307777"/>
          </a:xfrm>
          <a:prstGeom prst="rect">
            <a:avLst/>
          </a:prstGeom>
          <a:noFill/>
          <a:ln w="9525">
            <a:noFill/>
            <a:miter lim="800000"/>
            <a:headEnd/>
            <a:tailEnd/>
          </a:ln>
        </p:spPr>
        <p:txBody>
          <a:bodyPr wrap="square">
            <a:spAutoFit/>
          </a:bodyPr>
          <a:lstStyle/>
          <a:p>
            <a:r>
              <a:rPr lang="en-GB" dirty="0"/>
              <a:t>Smaller households</a:t>
            </a:r>
            <a:endParaRPr lang="en-US" dirty="0"/>
          </a:p>
        </p:txBody>
      </p:sp>
      <p:sp>
        <p:nvSpPr>
          <p:cNvPr id="23559" name="TextBox 6"/>
          <p:cNvSpPr txBox="1">
            <a:spLocks noChangeArrowheads="1"/>
          </p:cNvSpPr>
          <p:nvPr/>
        </p:nvSpPr>
        <p:spPr bwMode="auto">
          <a:xfrm>
            <a:off x="5429250" y="3357563"/>
            <a:ext cx="2000250" cy="307975"/>
          </a:xfrm>
          <a:prstGeom prst="rect">
            <a:avLst/>
          </a:prstGeom>
          <a:noFill/>
          <a:ln w="9525">
            <a:noFill/>
            <a:miter lim="800000"/>
            <a:headEnd/>
            <a:tailEnd/>
          </a:ln>
        </p:spPr>
        <p:txBody>
          <a:bodyPr>
            <a:spAutoFit/>
          </a:bodyPr>
          <a:lstStyle/>
          <a:p>
            <a:r>
              <a:rPr lang="en-GB"/>
              <a:t>More households</a:t>
            </a: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GB" dirty="0" smtClean="0"/>
              <a:t>The society, energy environment system and models</a:t>
            </a:r>
          </a:p>
        </p:txBody>
      </p:sp>
      <p:sp>
        <p:nvSpPr>
          <p:cNvPr id="6" name="Content Placeholder 5"/>
          <p:cNvSpPr>
            <a:spLocks noGrp="1"/>
          </p:cNvSpPr>
          <p:nvPr>
            <p:ph idx="1"/>
          </p:nvPr>
        </p:nvSpPr>
        <p:spPr>
          <a:xfrm>
            <a:off x="428596" y="1571612"/>
            <a:ext cx="8229600" cy="4697427"/>
          </a:xfrm>
        </p:spPr>
        <p:txBody>
          <a:bodyPr/>
          <a:lstStyle/>
          <a:p>
            <a:endParaRPr lang="en-GB" dirty="0"/>
          </a:p>
        </p:txBody>
      </p:sp>
      <p:sp>
        <p:nvSpPr>
          <p:cNvPr id="26626" name="Slide Number Placeholder 5"/>
          <p:cNvSpPr>
            <a:spLocks noGrp="1"/>
          </p:cNvSpPr>
          <p:nvPr>
            <p:ph type="sldNum" sz="quarter" idx="12"/>
          </p:nvPr>
        </p:nvSpPr>
        <p:spPr>
          <a:noFill/>
        </p:spPr>
        <p:txBody>
          <a:bodyPr/>
          <a:lstStyle/>
          <a:p>
            <a:fld id="{4ECBBD9A-584D-480F-A8DB-8C5DD7DA00FB}" type="slidenum">
              <a:rPr lang="en-US" smtClean="0"/>
              <a:pPr/>
              <a:t>3</a:t>
            </a:fld>
            <a:endParaRPr lang="en-US" smtClean="0"/>
          </a:p>
        </p:txBody>
      </p:sp>
      <p:pic>
        <p:nvPicPr>
          <p:cNvPr id="862209" name="Picture 1"/>
          <p:cNvPicPr>
            <a:picLocks noChangeAspect="1" noChangeArrowheads="1"/>
          </p:cNvPicPr>
          <p:nvPr/>
        </p:nvPicPr>
        <p:blipFill>
          <a:blip r:embed="rId3" cstate="print"/>
          <a:srcRect/>
          <a:stretch>
            <a:fillRect/>
          </a:stretch>
        </p:blipFill>
        <p:spPr bwMode="auto">
          <a:xfrm>
            <a:off x="2143108" y="1606190"/>
            <a:ext cx="6046156" cy="453745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323850" y="765175"/>
            <a:ext cx="8489950" cy="576263"/>
          </a:xfrm>
        </p:spPr>
        <p:txBody>
          <a:bodyPr/>
          <a:lstStyle/>
          <a:p>
            <a:pPr eaLnBrk="1" hangingPunct="1"/>
            <a:r>
              <a:rPr lang="en-US" sz="1500" dirty="0" smtClean="0"/>
              <a:t>World building needs</a:t>
            </a:r>
          </a:p>
        </p:txBody>
      </p:sp>
      <p:sp>
        <p:nvSpPr>
          <p:cNvPr id="19460" name="Rectangle 3"/>
          <p:cNvSpPr>
            <a:spLocks noGrp="1" noChangeArrowheads="1"/>
          </p:cNvSpPr>
          <p:nvPr>
            <p:ph idx="1"/>
          </p:nvPr>
        </p:nvSpPr>
        <p:spPr>
          <a:xfrm>
            <a:off x="571500" y="1285875"/>
            <a:ext cx="3071813" cy="4786313"/>
          </a:xfrm>
          <a:noFill/>
        </p:spPr>
        <p:txBody>
          <a:bodyPr/>
          <a:lstStyle/>
          <a:p>
            <a:pPr>
              <a:buFontTx/>
              <a:buNone/>
            </a:pPr>
            <a:r>
              <a:rPr lang="en-GB" sz="1600" b="1" smtClean="0"/>
              <a:t>Ageing population everywhere</a:t>
            </a:r>
          </a:p>
          <a:p>
            <a:pPr>
              <a:buFontTx/>
              <a:buNone/>
            </a:pPr>
            <a:endParaRPr lang="en-GB" smtClean="0"/>
          </a:p>
          <a:p>
            <a:pPr>
              <a:buFontTx/>
              <a:buNone/>
            </a:pPr>
            <a:r>
              <a:rPr lang="en-GB" sz="1600" b="1" smtClean="0"/>
              <a:t>Less developed regions</a:t>
            </a:r>
          </a:p>
          <a:p>
            <a:r>
              <a:rPr lang="en-GB" b="1" smtClean="0"/>
              <a:t>Population growth </a:t>
            </a:r>
            <a:r>
              <a:rPr lang="en-GB" smtClean="0"/>
              <a:t>about 3 billion (40%) percent to 2050</a:t>
            </a:r>
          </a:p>
          <a:p>
            <a:endParaRPr lang="en-GB" smtClean="0"/>
          </a:p>
          <a:p>
            <a:r>
              <a:rPr lang="en-GB" b="1" smtClean="0"/>
              <a:t>number of households </a:t>
            </a:r>
            <a:r>
              <a:rPr lang="en-GB" smtClean="0"/>
              <a:t>will grow by about 1.6 billion (80 %) - decreasing household size a factor.</a:t>
            </a:r>
          </a:p>
          <a:p>
            <a:endParaRPr lang="en-GB" smtClean="0"/>
          </a:p>
          <a:p>
            <a:r>
              <a:rPr lang="en-GB" smtClean="0"/>
              <a:t>Rapid urbanisation. China +0.4 billion more urban dwellers in 20 years; India, similar trend</a:t>
            </a:r>
          </a:p>
          <a:p>
            <a:pPr>
              <a:buFontTx/>
              <a:buNone/>
            </a:pPr>
            <a:endParaRPr lang="en-GB" smtClean="0"/>
          </a:p>
          <a:p>
            <a:pPr>
              <a:buFontTx/>
              <a:buNone/>
            </a:pPr>
            <a:r>
              <a:rPr lang="en-GB" sz="1600" b="1" smtClean="0"/>
              <a:t>Developed regions</a:t>
            </a:r>
          </a:p>
          <a:p>
            <a:r>
              <a:rPr lang="en-GB" smtClean="0"/>
              <a:t>nearly static </a:t>
            </a:r>
          </a:p>
          <a:p>
            <a:endParaRPr lang="en-GB" smtClean="0"/>
          </a:p>
        </p:txBody>
      </p:sp>
      <p:sp>
        <p:nvSpPr>
          <p:cNvPr id="19458" name="Slide Number Placeholder 5"/>
          <p:cNvSpPr>
            <a:spLocks noGrp="1"/>
          </p:cNvSpPr>
          <p:nvPr>
            <p:ph type="sldNum" sz="quarter" idx="12"/>
          </p:nvPr>
        </p:nvSpPr>
        <p:spPr>
          <a:xfrm>
            <a:off x="6553200" y="6245225"/>
            <a:ext cx="2133600" cy="476250"/>
          </a:xfrm>
          <a:noFill/>
        </p:spPr>
        <p:txBody>
          <a:bodyPr/>
          <a:lstStyle/>
          <a:p>
            <a:fld id="{EFEF8C4A-0BFC-45B8-B2AA-1850E83EEE2E}" type="slidenum">
              <a:rPr lang="en-US" smtClean="0"/>
              <a:pPr/>
              <a:t>30</a:t>
            </a:fld>
            <a:endParaRPr lang="en-US" smtClean="0"/>
          </a:p>
        </p:txBody>
      </p:sp>
      <p:pic>
        <p:nvPicPr>
          <p:cNvPr id="19461" name="Picture 1"/>
          <p:cNvPicPr>
            <a:picLocks noChangeAspect="1" noChangeArrowheads="1"/>
          </p:cNvPicPr>
          <p:nvPr/>
        </p:nvPicPr>
        <p:blipFill>
          <a:blip r:embed="rId3" cstate="print"/>
          <a:srcRect/>
          <a:stretch>
            <a:fillRect/>
          </a:stretch>
        </p:blipFill>
        <p:spPr bwMode="auto">
          <a:xfrm>
            <a:off x="3643313" y="1946275"/>
            <a:ext cx="5143500" cy="4257675"/>
          </a:xfrm>
          <a:prstGeom prst="rect">
            <a:avLst/>
          </a:prstGeom>
          <a:noFill/>
          <a:ln w="9525">
            <a:noFill/>
            <a:miter lim="800000"/>
            <a:headEnd/>
            <a:tailEnd/>
          </a:ln>
        </p:spPr>
      </p:pic>
    </p:spTree>
    <p:extLst>
      <p:ext uri="{BB962C8B-B14F-4D97-AF65-F5344CB8AC3E}">
        <p14:creationId xmlns:p14="http://schemas.microsoft.com/office/powerpoint/2010/main" val="22237399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txBox="1">
            <a:spLocks noChangeArrowheads="1"/>
          </p:cNvSpPr>
          <p:nvPr/>
        </p:nvSpPr>
        <p:spPr bwMode="auto">
          <a:xfrm>
            <a:off x="500063" y="1285875"/>
            <a:ext cx="8229600" cy="4697413"/>
          </a:xfrm>
          <a:prstGeom prst="rect">
            <a:avLst/>
          </a:prstGeom>
          <a:solidFill>
            <a:schemeClr val="bg1"/>
          </a:solidFill>
          <a:ln w="9525">
            <a:noFill/>
            <a:miter lim="800000"/>
            <a:headEnd/>
            <a:tailEnd/>
          </a:ln>
        </p:spPr>
        <p:txBody>
          <a:bodyPr/>
          <a:lstStyle/>
          <a:p>
            <a:pPr marL="342900" indent="-342900">
              <a:spcBef>
                <a:spcPct val="20000"/>
              </a:spcBef>
              <a:buFontTx/>
              <a:buChar char="•"/>
            </a:pPr>
            <a:endParaRPr lang="en-US" sz="1200"/>
          </a:p>
        </p:txBody>
      </p:sp>
      <p:sp>
        <p:nvSpPr>
          <p:cNvPr id="16387" name="Rectangle 2"/>
          <p:cNvSpPr>
            <a:spLocks noGrp="1" noChangeArrowheads="1"/>
          </p:cNvSpPr>
          <p:nvPr>
            <p:ph type="title"/>
          </p:nvPr>
        </p:nvSpPr>
        <p:spPr>
          <a:xfrm>
            <a:off x="357188" y="928688"/>
            <a:ext cx="8489950" cy="642937"/>
          </a:xfrm>
        </p:spPr>
        <p:txBody>
          <a:bodyPr/>
          <a:lstStyle/>
          <a:p>
            <a:pPr eaLnBrk="1" hangingPunct="1"/>
            <a:r>
              <a:rPr lang="en-GB" smtClean="0"/>
              <a:t>Personal time use and space</a:t>
            </a:r>
          </a:p>
        </p:txBody>
      </p:sp>
      <p:sp>
        <p:nvSpPr>
          <p:cNvPr id="16388" name="Content Placeholder 7"/>
          <p:cNvSpPr>
            <a:spLocks noGrp="1"/>
          </p:cNvSpPr>
          <p:nvPr>
            <p:ph idx="1"/>
          </p:nvPr>
        </p:nvSpPr>
        <p:spPr>
          <a:xfrm>
            <a:off x="357188" y="1428750"/>
            <a:ext cx="8489950" cy="3457575"/>
          </a:xfrm>
        </p:spPr>
        <p:txBody>
          <a:bodyPr/>
          <a:lstStyle/>
          <a:p>
            <a:pPr>
              <a:buFontTx/>
              <a:buNone/>
            </a:pPr>
            <a:r>
              <a:rPr lang="en-US" dirty="0" smtClean="0"/>
              <a:t>How do people’s activities change in time and space?</a:t>
            </a:r>
          </a:p>
          <a:p>
            <a:pPr>
              <a:buFontTx/>
              <a:buNone/>
            </a:pPr>
            <a:endParaRPr lang="en-US" dirty="0" smtClean="0"/>
          </a:p>
          <a:p>
            <a:pPr>
              <a:buFontTx/>
              <a:buNone/>
            </a:pPr>
            <a:r>
              <a:rPr lang="en-US" dirty="0" smtClean="0"/>
              <a:t>This determines :</a:t>
            </a:r>
          </a:p>
          <a:p>
            <a:pPr>
              <a:buFontTx/>
              <a:buNone/>
            </a:pPr>
            <a:endParaRPr lang="en-US" dirty="0" smtClean="0"/>
          </a:p>
          <a:p>
            <a:r>
              <a:rPr lang="en-US" dirty="0" smtClean="0"/>
              <a:t>The requirements for services in buildings – space heat, hot water, cooking, lighting etc.</a:t>
            </a:r>
          </a:p>
          <a:p>
            <a:endParaRPr lang="en-US" dirty="0" smtClean="0"/>
          </a:p>
          <a:p>
            <a:r>
              <a:rPr lang="en-US" dirty="0" smtClean="0"/>
              <a:t>People’s exposure to pollutants in different spaces</a:t>
            </a:r>
          </a:p>
          <a:p>
            <a:endParaRPr lang="en-US" dirty="0" smtClean="0"/>
          </a:p>
          <a:p>
            <a:r>
              <a:rPr lang="en-US" dirty="0" smtClean="0"/>
              <a:t>Transport needs</a:t>
            </a:r>
          </a:p>
          <a:p>
            <a:endParaRPr lang="en-US" dirty="0" smtClean="0"/>
          </a:p>
          <a:p>
            <a:pPr>
              <a:buFontTx/>
              <a:buNone/>
            </a:pPr>
            <a:r>
              <a:rPr lang="en-US" dirty="0" smtClean="0"/>
              <a:t>Use of time and space varies with demographic and economic variables. Personal time use varies with:</a:t>
            </a:r>
          </a:p>
          <a:p>
            <a:pPr>
              <a:buFontTx/>
              <a:buNone/>
            </a:pPr>
            <a:endParaRPr lang="en-US" dirty="0" smtClean="0"/>
          </a:p>
          <a:p>
            <a:r>
              <a:rPr lang="en-US" dirty="0" smtClean="0"/>
              <a:t>Minutes, hours, week day, month</a:t>
            </a:r>
          </a:p>
          <a:p>
            <a:endParaRPr lang="en-US" dirty="0" smtClean="0"/>
          </a:p>
          <a:p>
            <a:r>
              <a:rPr lang="en-US" dirty="0" smtClean="0"/>
              <a:t>Age and occupation</a:t>
            </a:r>
          </a:p>
          <a:p>
            <a:pPr>
              <a:buFontTx/>
              <a:buNone/>
            </a:pPr>
            <a:endParaRPr lang="en-US" dirty="0" smtClean="0"/>
          </a:p>
          <a:p>
            <a:pPr>
              <a:buFontTx/>
              <a:buNone/>
            </a:pPr>
            <a:r>
              <a:rPr lang="en-US" dirty="0" smtClean="0"/>
              <a:t>People generally carry out activities in groups in spaces – offices, classrooms, living rooms…</a:t>
            </a:r>
          </a:p>
        </p:txBody>
      </p:sp>
      <p:sp>
        <p:nvSpPr>
          <p:cNvPr id="16389" name="Slide Number Placeholder 3"/>
          <p:cNvSpPr>
            <a:spLocks noGrp="1"/>
          </p:cNvSpPr>
          <p:nvPr>
            <p:ph type="sldNum" sz="quarter" idx="12"/>
          </p:nvPr>
        </p:nvSpPr>
        <p:spPr bwMode="auto">
          <a:xfrm>
            <a:off x="8458200" y="6215063"/>
            <a:ext cx="685800" cy="476250"/>
          </a:xfrm>
          <a:prstGeom prst="rect">
            <a:avLst/>
          </a:prstGeom>
          <a:noFill/>
          <a:ln>
            <a:miter lim="800000"/>
            <a:headEnd/>
            <a:tailEnd/>
          </a:ln>
        </p:spPr>
        <p:txBody>
          <a:bodyPr/>
          <a:lstStyle/>
          <a:p>
            <a:fld id="{B52079B9-5976-42A8-A551-292FEA37E1F6}" type="slidenum">
              <a:rPr lang="en-GB"/>
              <a:pPr/>
              <a:t>31</a:t>
            </a:fld>
            <a:endParaRPr lang="en-GB"/>
          </a:p>
        </p:txBody>
      </p:sp>
    </p:spTree>
    <p:extLst>
      <p:ext uri="{BB962C8B-B14F-4D97-AF65-F5344CB8AC3E}">
        <p14:creationId xmlns:p14="http://schemas.microsoft.com/office/powerpoint/2010/main" val="36759774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323850" y="765175"/>
            <a:ext cx="8489950" cy="576263"/>
          </a:xfrm>
        </p:spPr>
        <p:txBody>
          <a:bodyPr/>
          <a:lstStyle/>
          <a:p>
            <a:pPr eaLnBrk="1" hangingPunct="1"/>
            <a:r>
              <a:rPr lang="en-US" sz="1500" dirty="0" smtClean="0"/>
              <a:t>Homo </a:t>
            </a:r>
            <a:r>
              <a:rPr lang="en-US" sz="1500" dirty="0" err="1" smtClean="0"/>
              <a:t>multicellulus</a:t>
            </a:r>
            <a:r>
              <a:rPr lang="en-US" sz="1500" dirty="0" smtClean="0"/>
              <a:t> – a life in boxes</a:t>
            </a:r>
          </a:p>
        </p:txBody>
      </p:sp>
      <p:sp>
        <p:nvSpPr>
          <p:cNvPr id="14340" name="Rectangle 3"/>
          <p:cNvSpPr>
            <a:spLocks noGrp="1" noChangeArrowheads="1"/>
          </p:cNvSpPr>
          <p:nvPr>
            <p:ph idx="1"/>
          </p:nvPr>
        </p:nvSpPr>
        <p:spPr>
          <a:xfrm>
            <a:off x="642938" y="1357313"/>
            <a:ext cx="7920037" cy="4173537"/>
          </a:xfrm>
          <a:noFill/>
        </p:spPr>
        <p:txBody>
          <a:bodyPr/>
          <a:lstStyle/>
          <a:p>
            <a:pPr eaLnBrk="1" hangingPunct="1"/>
            <a:r>
              <a:rPr lang="en-US" smtClean="0"/>
              <a:t>~98% of time in stationary or mobile boxes</a:t>
            </a:r>
          </a:p>
          <a:p>
            <a:pPr eaLnBrk="1" hangingPunct="1"/>
            <a:r>
              <a:rPr lang="en-US" smtClean="0"/>
              <a:t>Most services provided there: food, water, air, energy</a:t>
            </a:r>
          </a:p>
        </p:txBody>
      </p:sp>
      <p:sp>
        <p:nvSpPr>
          <p:cNvPr id="14338" name="Slide Number Placeholder 5"/>
          <p:cNvSpPr>
            <a:spLocks noGrp="1"/>
          </p:cNvSpPr>
          <p:nvPr>
            <p:ph type="sldNum" sz="quarter" idx="12"/>
          </p:nvPr>
        </p:nvSpPr>
        <p:spPr bwMode="auto">
          <a:xfrm>
            <a:off x="7010400" y="6381750"/>
            <a:ext cx="2133600" cy="476250"/>
          </a:xfrm>
          <a:prstGeom prst="rect">
            <a:avLst/>
          </a:prstGeom>
          <a:noFill/>
          <a:ln>
            <a:miter lim="800000"/>
            <a:headEnd/>
            <a:tailEnd/>
          </a:ln>
        </p:spPr>
        <p:txBody>
          <a:bodyPr/>
          <a:lstStyle/>
          <a:p>
            <a:pPr algn="r"/>
            <a:fld id="{4C4FC5A0-350C-47CF-8BA3-BA9F751F39F0}" type="slidenum">
              <a:rPr lang="en-US"/>
              <a:pPr algn="r"/>
              <a:t>32</a:t>
            </a:fld>
            <a:endParaRPr lang="en-US"/>
          </a:p>
        </p:txBody>
      </p:sp>
      <p:pic>
        <p:nvPicPr>
          <p:cNvPr id="14341" name="Picture 4"/>
          <p:cNvPicPr>
            <a:picLocks noChangeAspect="1" noChangeArrowheads="1"/>
          </p:cNvPicPr>
          <p:nvPr/>
        </p:nvPicPr>
        <p:blipFill>
          <a:blip r:embed="rId3" cstate="print"/>
          <a:srcRect/>
          <a:stretch>
            <a:fillRect/>
          </a:stretch>
        </p:blipFill>
        <p:spPr bwMode="auto">
          <a:xfrm>
            <a:off x="642938" y="2143125"/>
            <a:ext cx="8208962" cy="4057650"/>
          </a:xfrm>
          <a:prstGeom prst="rect">
            <a:avLst/>
          </a:prstGeom>
          <a:solidFill>
            <a:srgbClr val="FFFFFF"/>
          </a:solid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323850" y="765175"/>
            <a:ext cx="8489950" cy="576263"/>
          </a:xfrm>
        </p:spPr>
        <p:txBody>
          <a:bodyPr/>
          <a:lstStyle/>
          <a:p>
            <a:pPr eaLnBrk="1" hangingPunct="1"/>
            <a:r>
              <a:rPr lang="en-US" sz="1500" dirty="0" smtClean="0"/>
              <a:t>Person in building : processes</a:t>
            </a:r>
          </a:p>
        </p:txBody>
      </p:sp>
      <p:sp>
        <p:nvSpPr>
          <p:cNvPr id="15364" name="Rectangle 3"/>
          <p:cNvSpPr>
            <a:spLocks noGrp="1" noChangeArrowheads="1"/>
          </p:cNvSpPr>
          <p:nvPr>
            <p:ph idx="1"/>
          </p:nvPr>
        </p:nvSpPr>
        <p:spPr>
          <a:xfrm>
            <a:off x="0" y="1357313"/>
            <a:ext cx="7920038" cy="4173537"/>
          </a:xfrm>
          <a:noFill/>
        </p:spPr>
        <p:txBody>
          <a:bodyPr/>
          <a:lstStyle/>
          <a:p>
            <a:pPr eaLnBrk="1" hangingPunct="1"/>
            <a:endParaRPr lang="en-US" smtClean="0"/>
          </a:p>
        </p:txBody>
      </p:sp>
      <p:sp>
        <p:nvSpPr>
          <p:cNvPr id="15362" name="Slide Number Placeholder 5"/>
          <p:cNvSpPr>
            <a:spLocks noGrp="1"/>
          </p:cNvSpPr>
          <p:nvPr>
            <p:ph type="sldNum" sz="quarter" idx="12"/>
          </p:nvPr>
        </p:nvSpPr>
        <p:spPr bwMode="auto">
          <a:xfrm>
            <a:off x="7010400" y="6381750"/>
            <a:ext cx="2133600" cy="476250"/>
          </a:xfrm>
          <a:prstGeom prst="rect">
            <a:avLst/>
          </a:prstGeom>
          <a:noFill/>
          <a:ln>
            <a:miter lim="800000"/>
            <a:headEnd/>
            <a:tailEnd/>
          </a:ln>
        </p:spPr>
        <p:txBody>
          <a:bodyPr/>
          <a:lstStyle/>
          <a:p>
            <a:pPr algn="r"/>
            <a:fld id="{6529802D-F105-4023-A9F2-D92DB685FC1E}" type="slidenum">
              <a:rPr lang="en-US"/>
              <a:pPr algn="r"/>
              <a:t>33</a:t>
            </a:fld>
            <a:endParaRPr lang="en-US"/>
          </a:p>
        </p:txBody>
      </p:sp>
      <p:pic>
        <p:nvPicPr>
          <p:cNvPr id="15365" name="Picture 3"/>
          <p:cNvPicPr>
            <a:picLocks noChangeAspect="1" noChangeArrowheads="1"/>
          </p:cNvPicPr>
          <p:nvPr/>
        </p:nvPicPr>
        <p:blipFill>
          <a:blip r:embed="rId3" cstate="print"/>
          <a:srcRect/>
          <a:stretch>
            <a:fillRect/>
          </a:stretch>
        </p:blipFill>
        <p:spPr bwMode="auto">
          <a:xfrm>
            <a:off x="1071563" y="1071563"/>
            <a:ext cx="7515225" cy="5362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txBox="1">
            <a:spLocks noChangeArrowheads="1"/>
          </p:cNvSpPr>
          <p:nvPr/>
        </p:nvSpPr>
        <p:spPr bwMode="auto">
          <a:xfrm>
            <a:off x="500063" y="1285875"/>
            <a:ext cx="8229600" cy="4697413"/>
          </a:xfrm>
          <a:prstGeom prst="rect">
            <a:avLst/>
          </a:prstGeom>
          <a:solidFill>
            <a:schemeClr val="bg1"/>
          </a:solidFill>
          <a:ln w="9525">
            <a:noFill/>
            <a:miter lim="800000"/>
            <a:headEnd/>
            <a:tailEnd/>
          </a:ln>
        </p:spPr>
        <p:txBody>
          <a:bodyPr/>
          <a:lstStyle/>
          <a:p>
            <a:pPr marL="342900" indent="-342900">
              <a:spcBef>
                <a:spcPct val="20000"/>
              </a:spcBef>
              <a:buFont typeface="Arial" charset="0"/>
              <a:buChar char="•"/>
            </a:pPr>
            <a:endParaRPr lang="en-GB" sz="1200"/>
          </a:p>
          <a:p>
            <a:pPr marL="342900" indent="-342900">
              <a:spcBef>
                <a:spcPct val="20000"/>
              </a:spcBef>
              <a:buFont typeface="Arial" charset="0"/>
              <a:buChar char="•"/>
            </a:pPr>
            <a:endParaRPr lang="en-GB" sz="1200"/>
          </a:p>
          <a:p>
            <a:pPr marL="342900" indent="-342900">
              <a:spcBef>
                <a:spcPct val="20000"/>
              </a:spcBef>
              <a:buFont typeface="Arial" charset="0"/>
              <a:buChar char="•"/>
            </a:pPr>
            <a:endParaRPr lang="en-GB" sz="1200"/>
          </a:p>
        </p:txBody>
      </p:sp>
      <p:sp>
        <p:nvSpPr>
          <p:cNvPr id="24579" name="Rectangle 2"/>
          <p:cNvSpPr>
            <a:spLocks noGrp="1" noChangeArrowheads="1"/>
          </p:cNvSpPr>
          <p:nvPr>
            <p:ph type="title"/>
          </p:nvPr>
        </p:nvSpPr>
        <p:spPr>
          <a:xfrm>
            <a:off x="395288" y="620713"/>
            <a:ext cx="8229600" cy="665162"/>
          </a:xfrm>
        </p:spPr>
        <p:txBody>
          <a:bodyPr/>
          <a:lstStyle/>
          <a:p>
            <a:pPr eaLnBrk="1" hangingPunct="1"/>
            <a:r>
              <a:rPr lang="en-GB" dirty="0" smtClean="0"/>
              <a:t>UK Personal time use : annual</a:t>
            </a:r>
          </a:p>
        </p:txBody>
      </p:sp>
      <p:sp>
        <p:nvSpPr>
          <p:cNvPr id="24581" name="Content Placeholder 5"/>
          <p:cNvSpPr>
            <a:spLocks noGrp="1"/>
          </p:cNvSpPr>
          <p:nvPr>
            <p:ph idx="1"/>
          </p:nvPr>
        </p:nvSpPr>
        <p:spPr>
          <a:xfrm>
            <a:off x="428625" y="1214438"/>
            <a:ext cx="3927351" cy="3457575"/>
          </a:xfrm>
        </p:spPr>
        <p:txBody>
          <a:bodyPr/>
          <a:lstStyle/>
          <a:p>
            <a:pPr>
              <a:buFontTx/>
              <a:buNone/>
            </a:pPr>
            <a:r>
              <a:rPr lang="en-GB" dirty="0" smtClean="0"/>
              <a:t>Use of time varies:</a:t>
            </a:r>
          </a:p>
          <a:p>
            <a:pPr>
              <a:buFontTx/>
              <a:buNone/>
            </a:pPr>
            <a:r>
              <a:rPr lang="en-GB" dirty="0" smtClean="0"/>
              <a:t>			         across the years</a:t>
            </a:r>
          </a:p>
          <a:p>
            <a:pPr>
              <a:buFontTx/>
              <a:buNone/>
            </a:pPr>
            <a:endParaRPr lang="en-GB" dirty="0"/>
          </a:p>
          <a:p>
            <a:pPr>
              <a:buFontTx/>
              <a:buNone/>
            </a:pPr>
            <a:endParaRPr lang="en-GB" dirty="0" smtClean="0"/>
          </a:p>
          <a:p>
            <a:pPr>
              <a:buFontTx/>
              <a:buNone/>
            </a:pPr>
            <a:endParaRPr lang="en-GB" dirty="0" smtClean="0"/>
          </a:p>
          <a:p>
            <a:pPr>
              <a:buFontTx/>
              <a:buNone/>
            </a:pPr>
            <a:endParaRPr lang="en-GB" dirty="0" smtClean="0"/>
          </a:p>
          <a:p>
            <a:pPr>
              <a:buFontTx/>
              <a:buNone/>
            </a:pPr>
            <a:r>
              <a:rPr lang="en-GB" dirty="0" smtClean="0"/>
              <a:t>and by gender</a:t>
            </a:r>
          </a:p>
        </p:txBody>
      </p:sp>
      <p:sp>
        <p:nvSpPr>
          <p:cNvPr id="24580" name="Slide Number Placeholder 3"/>
          <p:cNvSpPr>
            <a:spLocks noGrp="1"/>
          </p:cNvSpPr>
          <p:nvPr>
            <p:ph type="sldNum" sz="quarter" idx="12"/>
          </p:nvPr>
        </p:nvSpPr>
        <p:spPr bwMode="auto">
          <a:xfrm>
            <a:off x="8072438" y="6215063"/>
            <a:ext cx="685800" cy="476250"/>
          </a:xfrm>
          <a:prstGeom prst="rect">
            <a:avLst/>
          </a:prstGeom>
          <a:noFill/>
          <a:ln>
            <a:miter lim="800000"/>
            <a:headEnd/>
            <a:tailEnd/>
          </a:ln>
        </p:spPr>
        <p:txBody>
          <a:bodyPr/>
          <a:lstStyle/>
          <a:p>
            <a:fld id="{A4E01DC7-C9AC-4E1C-9558-C057063A91CD}" type="slidenum">
              <a:rPr lang="en-GB"/>
              <a:pPr/>
              <a:t>34</a:t>
            </a:fld>
            <a:endParaRPr lang="en-GB"/>
          </a:p>
        </p:txBody>
      </p:sp>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3135585"/>
            <a:ext cx="4581525" cy="3533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01982" y="1077477"/>
            <a:ext cx="4934514" cy="34316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3"/>
          <p:cNvSpPr txBox="1">
            <a:spLocks noChangeArrowheads="1"/>
          </p:cNvSpPr>
          <p:nvPr/>
        </p:nvSpPr>
        <p:spPr bwMode="auto">
          <a:xfrm>
            <a:off x="500063" y="1285875"/>
            <a:ext cx="8229600" cy="4697413"/>
          </a:xfrm>
          <a:prstGeom prst="rect">
            <a:avLst/>
          </a:prstGeom>
          <a:solidFill>
            <a:schemeClr val="bg1"/>
          </a:solidFill>
          <a:ln w="9525">
            <a:noFill/>
            <a:miter lim="800000"/>
            <a:headEnd/>
            <a:tailEnd/>
          </a:ln>
        </p:spPr>
        <p:txBody>
          <a:bodyPr/>
          <a:lstStyle/>
          <a:p>
            <a:pPr marL="342900" indent="-342900">
              <a:spcBef>
                <a:spcPct val="20000"/>
              </a:spcBef>
              <a:buFont typeface="Arial" charset="0"/>
              <a:buChar char="•"/>
            </a:pPr>
            <a:endParaRPr lang="en-GB" sz="1200"/>
          </a:p>
          <a:p>
            <a:pPr marL="342900" indent="-342900">
              <a:spcBef>
                <a:spcPct val="20000"/>
              </a:spcBef>
              <a:buFont typeface="Arial" charset="0"/>
              <a:buChar char="•"/>
            </a:pPr>
            <a:endParaRPr lang="en-GB" sz="1200"/>
          </a:p>
          <a:p>
            <a:pPr marL="342900" indent="-342900">
              <a:spcBef>
                <a:spcPct val="20000"/>
              </a:spcBef>
              <a:buFont typeface="Arial" charset="0"/>
              <a:buChar char="•"/>
            </a:pPr>
            <a:endParaRPr lang="en-GB" sz="1200"/>
          </a:p>
        </p:txBody>
      </p:sp>
      <p:sp>
        <p:nvSpPr>
          <p:cNvPr id="24579" name="Rectangle 2"/>
          <p:cNvSpPr>
            <a:spLocks noGrp="1" noChangeArrowheads="1"/>
          </p:cNvSpPr>
          <p:nvPr>
            <p:ph type="title"/>
          </p:nvPr>
        </p:nvSpPr>
        <p:spPr>
          <a:xfrm>
            <a:off x="395288" y="620713"/>
            <a:ext cx="8229600" cy="665162"/>
          </a:xfrm>
        </p:spPr>
        <p:txBody>
          <a:bodyPr/>
          <a:lstStyle/>
          <a:p>
            <a:pPr eaLnBrk="1" hangingPunct="1"/>
            <a:r>
              <a:rPr lang="en-GB" dirty="0" smtClean="0"/>
              <a:t>UK Personal time use : by age</a:t>
            </a:r>
          </a:p>
        </p:txBody>
      </p:sp>
      <p:sp>
        <p:nvSpPr>
          <p:cNvPr id="24581" name="Content Placeholder 5"/>
          <p:cNvSpPr>
            <a:spLocks noGrp="1"/>
          </p:cNvSpPr>
          <p:nvPr>
            <p:ph idx="1"/>
          </p:nvPr>
        </p:nvSpPr>
        <p:spPr>
          <a:xfrm>
            <a:off x="428625" y="1214438"/>
            <a:ext cx="2143125" cy="3457575"/>
          </a:xfrm>
        </p:spPr>
        <p:txBody>
          <a:bodyPr/>
          <a:lstStyle/>
          <a:p>
            <a:pPr>
              <a:buFontTx/>
              <a:buNone/>
            </a:pPr>
            <a:endParaRPr lang="en-GB" dirty="0" smtClean="0"/>
          </a:p>
        </p:txBody>
      </p:sp>
      <p:sp>
        <p:nvSpPr>
          <p:cNvPr id="24580" name="Slide Number Placeholder 3"/>
          <p:cNvSpPr>
            <a:spLocks noGrp="1"/>
          </p:cNvSpPr>
          <p:nvPr>
            <p:ph type="sldNum" sz="quarter" idx="12"/>
          </p:nvPr>
        </p:nvSpPr>
        <p:spPr bwMode="auto">
          <a:xfrm>
            <a:off x="8492219" y="6366783"/>
            <a:ext cx="685800" cy="476250"/>
          </a:xfrm>
          <a:prstGeom prst="rect">
            <a:avLst/>
          </a:prstGeom>
          <a:noFill/>
          <a:ln>
            <a:miter lim="800000"/>
            <a:headEnd/>
            <a:tailEnd/>
          </a:ln>
        </p:spPr>
        <p:txBody>
          <a:bodyPr/>
          <a:lstStyle/>
          <a:p>
            <a:fld id="{A4E01DC7-C9AC-4E1C-9558-C057063A91CD}" type="slidenum">
              <a:rPr lang="en-GB"/>
              <a:pPr/>
              <a:t>35</a:t>
            </a:fld>
            <a:endParaRPr lang="en-GB"/>
          </a:p>
        </p:txBody>
      </p:sp>
      <p:pic>
        <p:nvPicPr>
          <p:cNvPr id="24582" name="Picture 6"/>
          <p:cNvPicPr>
            <a:picLocks noChangeAspect="1" noChangeArrowheads="1"/>
          </p:cNvPicPr>
          <p:nvPr/>
        </p:nvPicPr>
        <p:blipFill>
          <a:blip r:embed="rId3" cstate="print"/>
          <a:srcRect/>
          <a:stretch>
            <a:fillRect/>
          </a:stretch>
        </p:blipFill>
        <p:spPr bwMode="auto">
          <a:xfrm>
            <a:off x="2786063" y="1149484"/>
            <a:ext cx="6034409" cy="5447868"/>
          </a:xfrm>
          <a:prstGeom prst="rect">
            <a:avLst/>
          </a:prstGeom>
          <a:noFill/>
          <a:ln w="9525">
            <a:noFill/>
            <a:miter lim="800000"/>
            <a:headEnd/>
            <a:tailEnd/>
          </a:ln>
        </p:spPr>
      </p:pic>
    </p:spTree>
    <p:extLst>
      <p:ext uri="{BB962C8B-B14F-4D97-AF65-F5344CB8AC3E}">
        <p14:creationId xmlns:p14="http://schemas.microsoft.com/office/powerpoint/2010/main" val="295324643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3"/>
          <p:cNvSpPr txBox="1">
            <a:spLocks noChangeArrowheads="1"/>
          </p:cNvSpPr>
          <p:nvPr/>
        </p:nvSpPr>
        <p:spPr bwMode="auto">
          <a:xfrm>
            <a:off x="4000500" y="1500188"/>
            <a:ext cx="4714875" cy="500062"/>
          </a:xfrm>
          <a:prstGeom prst="rect">
            <a:avLst/>
          </a:prstGeom>
          <a:solidFill>
            <a:schemeClr val="bg1"/>
          </a:solidFill>
          <a:ln w="9525">
            <a:noFill/>
            <a:miter lim="800000"/>
            <a:headEnd/>
            <a:tailEnd/>
          </a:ln>
        </p:spPr>
        <p:txBody>
          <a:bodyPr/>
          <a:lstStyle/>
          <a:p>
            <a:pPr marL="342900" indent="-342900">
              <a:spcBef>
                <a:spcPct val="20000"/>
              </a:spcBef>
              <a:defRPr/>
            </a:pPr>
            <a:r>
              <a:rPr lang="en-GB" sz="1200" b="1" kern="0" dirty="0">
                <a:latin typeface="+mn-lt"/>
              </a:rPr>
              <a:t>By activity</a:t>
            </a:r>
          </a:p>
          <a:p>
            <a:pPr marL="342900" indent="-342900">
              <a:spcBef>
                <a:spcPct val="20000"/>
              </a:spcBef>
              <a:defRPr/>
            </a:pPr>
            <a:r>
              <a:rPr lang="en-GB" sz="1200" kern="0" dirty="0">
                <a:latin typeface="+mn-lt"/>
              </a:rPr>
              <a:t>Insulate/heat beds and sofas?</a:t>
            </a:r>
          </a:p>
        </p:txBody>
      </p:sp>
      <p:sp>
        <p:nvSpPr>
          <p:cNvPr id="25603" name="Rectangle 2"/>
          <p:cNvSpPr>
            <a:spLocks noGrp="1" noChangeArrowheads="1"/>
          </p:cNvSpPr>
          <p:nvPr>
            <p:ph type="title"/>
          </p:nvPr>
        </p:nvSpPr>
        <p:spPr>
          <a:xfrm>
            <a:off x="395288" y="620713"/>
            <a:ext cx="8229600" cy="665162"/>
          </a:xfrm>
        </p:spPr>
        <p:txBody>
          <a:bodyPr/>
          <a:lstStyle/>
          <a:p>
            <a:r>
              <a:rPr lang="en-GB" dirty="0" smtClean="0"/>
              <a:t>UK Personal time use : by space and activity</a:t>
            </a:r>
          </a:p>
        </p:txBody>
      </p:sp>
      <p:sp>
        <p:nvSpPr>
          <p:cNvPr id="25604" name="Slide Number Placeholder 3"/>
          <p:cNvSpPr>
            <a:spLocks noGrp="1"/>
          </p:cNvSpPr>
          <p:nvPr>
            <p:ph type="sldNum" sz="quarter" idx="12"/>
          </p:nvPr>
        </p:nvSpPr>
        <p:spPr bwMode="auto">
          <a:xfrm>
            <a:off x="8072438" y="6215063"/>
            <a:ext cx="685800" cy="476250"/>
          </a:xfrm>
          <a:prstGeom prst="rect">
            <a:avLst/>
          </a:prstGeom>
          <a:noFill/>
          <a:ln>
            <a:miter lim="800000"/>
            <a:headEnd/>
            <a:tailEnd/>
          </a:ln>
        </p:spPr>
        <p:txBody>
          <a:bodyPr/>
          <a:lstStyle/>
          <a:p>
            <a:fld id="{841BAC3E-686F-4EDA-9051-7E8795D8387B}" type="slidenum">
              <a:rPr lang="en-GB"/>
              <a:pPr/>
              <a:t>36</a:t>
            </a:fld>
            <a:endParaRPr lang="en-GB"/>
          </a:p>
        </p:txBody>
      </p:sp>
      <p:pic>
        <p:nvPicPr>
          <p:cNvPr id="25605" name="Picture 2"/>
          <p:cNvPicPr>
            <a:picLocks noChangeAspect="1" noChangeArrowheads="1"/>
          </p:cNvPicPr>
          <p:nvPr/>
        </p:nvPicPr>
        <p:blipFill>
          <a:blip r:embed="rId3" cstate="print"/>
          <a:srcRect/>
          <a:stretch>
            <a:fillRect/>
          </a:stretch>
        </p:blipFill>
        <p:spPr bwMode="auto">
          <a:xfrm>
            <a:off x="571500" y="3571875"/>
            <a:ext cx="3303588" cy="2643188"/>
          </a:xfrm>
          <a:prstGeom prst="rect">
            <a:avLst/>
          </a:prstGeom>
          <a:noFill/>
          <a:ln w="9525">
            <a:noFill/>
            <a:miter lim="800000"/>
            <a:headEnd/>
            <a:tailEnd/>
          </a:ln>
        </p:spPr>
      </p:pic>
      <p:pic>
        <p:nvPicPr>
          <p:cNvPr id="25606" name="Picture 3"/>
          <p:cNvPicPr>
            <a:picLocks noChangeAspect="1" noChangeArrowheads="1"/>
          </p:cNvPicPr>
          <p:nvPr/>
        </p:nvPicPr>
        <p:blipFill>
          <a:blip r:embed="rId4" cstate="print"/>
          <a:srcRect/>
          <a:stretch>
            <a:fillRect/>
          </a:stretch>
        </p:blipFill>
        <p:spPr bwMode="auto">
          <a:xfrm>
            <a:off x="4000500" y="2097088"/>
            <a:ext cx="4773613" cy="4133850"/>
          </a:xfrm>
          <a:prstGeom prst="rect">
            <a:avLst/>
          </a:prstGeom>
          <a:noFill/>
          <a:ln w="9525">
            <a:noFill/>
            <a:miter lim="800000"/>
            <a:headEnd/>
            <a:tailEnd/>
          </a:ln>
        </p:spPr>
      </p:pic>
      <p:sp>
        <p:nvSpPr>
          <p:cNvPr id="25607" name="Rectangle 3"/>
          <p:cNvSpPr txBox="1">
            <a:spLocks noChangeArrowheads="1"/>
          </p:cNvSpPr>
          <p:nvPr/>
        </p:nvSpPr>
        <p:spPr bwMode="auto">
          <a:xfrm>
            <a:off x="571500" y="2357438"/>
            <a:ext cx="2928938" cy="1143000"/>
          </a:xfrm>
          <a:prstGeom prst="rect">
            <a:avLst/>
          </a:prstGeom>
          <a:solidFill>
            <a:schemeClr val="bg1"/>
          </a:solidFill>
          <a:ln w="9525">
            <a:noFill/>
            <a:miter lim="800000"/>
            <a:headEnd/>
            <a:tailEnd/>
          </a:ln>
        </p:spPr>
        <p:txBody>
          <a:bodyPr/>
          <a:lstStyle/>
          <a:p>
            <a:pPr marL="342900" indent="-342900">
              <a:spcBef>
                <a:spcPct val="20000"/>
              </a:spcBef>
            </a:pPr>
            <a:r>
              <a:rPr lang="en-GB" sz="1200" b="1"/>
              <a:t>By space</a:t>
            </a:r>
          </a:p>
          <a:p>
            <a:pPr marL="342900" indent="-342900">
              <a:spcBef>
                <a:spcPct val="20000"/>
              </a:spcBef>
            </a:pPr>
            <a:r>
              <a:rPr lang="en-GB" sz="1200"/>
              <a:t>Nearly as much time in vehicles as non-domestic buildings.</a:t>
            </a:r>
          </a:p>
          <a:p>
            <a:pPr marL="342900" indent="-342900">
              <a:spcBef>
                <a:spcPct val="20000"/>
              </a:spcBef>
            </a:pPr>
            <a:r>
              <a:rPr lang="en-GB" sz="1200"/>
              <a:t>Vehicle space heat load larger than non-domestic? Insulate cars?</a:t>
            </a:r>
          </a:p>
          <a:p>
            <a:pPr marL="342900" indent="-342900">
              <a:spcBef>
                <a:spcPct val="20000"/>
              </a:spcBef>
            </a:pPr>
            <a:endParaRPr lang="en-GB" sz="120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Number Placeholder 4"/>
          <p:cNvSpPr>
            <a:spLocks noGrp="1"/>
          </p:cNvSpPr>
          <p:nvPr>
            <p:ph type="sldNum" sz="quarter" idx="4294967295"/>
          </p:nvPr>
        </p:nvSpPr>
        <p:spPr bwMode="auto">
          <a:xfrm>
            <a:off x="7010400" y="6453336"/>
            <a:ext cx="2133600" cy="404664"/>
          </a:xfrm>
          <a:prstGeom prst="rect">
            <a:avLst/>
          </a:prstGeom>
          <a:noFill/>
          <a:ln>
            <a:miter lim="800000"/>
            <a:headEnd/>
            <a:tailEnd/>
          </a:ln>
        </p:spPr>
        <p:txBody>
          <a:bodyPr/>
          <a:lstStyle/>
          <a:p>
            <a:pPr algn="r"/>
            <a:fld id="{5B1D1379-E465-410C-B483-D7985ED7F5DC}" type="slidenum">
              <a:rPr lang="en-GB"/>
              <a:pPr algn="r"/>
              <a:t>37</a:t>
            </a:fld>
            <a:endParaRPr lang="en-GB" dirty="0"/>
          </a:p>
        </p:txBody>
      </p:sp>
      <p:sp>
        <p:nvSpPr>
          <p:cNvPr id="46083" name="Rectangle 2"/>
          <p:cNvSpPr>
            <a:spLocks noGrp="1" noChangeArrowheads="1"/>
          </p:cNvSpPr>
          <p:nvPr>
            <p:ph type="title"/>
          </p:nvPr>
        </p:nvSpPr>
        <p:spPr/>
        <p:txBody>
          <a:bodyPr/>
          <a:lstStyle/>
          <a:p>
            <a:pPr algn="ctr" eaLnBrk="1" hangingPunct="1"/>
            <a:r>
              <a:rPr lang="en-GB" sz="1800" dirty="0" smtClean="0"/>
              <a:t>Travel patterns</a:t>
            </a:r>
            <a:endParaRPr lang="en-US" sz="1800" dirty="0" smtClean="0"/>
          </a:p>
        </p:txBody>
      </p:sp>
      <p:sp>
        <p:nvSpPr>
          <p:cNvPr id="46084" name="Rectangle 3"/>
          <p:cNvSpPr>
            <a:spLocks noGrp="1" noChangeArrowheads="1"/>
          </p:cNvSpPr>
          <p:nvPr>
            <p:ph type="body" sz="half" idx="1"/>
          </p:nvPr>
        </p:nvSpPr>
        <p:spPr>
          <a:xfrm>
            <a:off x="714375" y="1071563"/>
            <a:ext cx="7559675" cy="4968875"/>
          </a:xfrm>
        </p:spPr>
        <p:txBody>
          <a:bodyPr/>
          <a:lstStyle/>
          <a:p>
            <a:pPr eaLnBrk="1" hangingPunct="1">
              <a:buFontTx/>
              <a:buNone/>
            </a:pPr>
            <a:endParaRPr lang="en-US" sz="1400" dirty="0" smtClean="0"/>
          </a:p>
          <a:p>
            <a:pPr eaLnBrk="1" hangingPunct="1">
              <a:buFontTx/>
              <a:buNone/>
            </a:pPr>
            <a:endParaRPr lang="en-US" sz="1400" dirty="0" smtClean="0"/>
          </a:p>
        </p:txBody>
      </p:sp>
      <p:sp>
        <p:nvSpPr>
          <p:cNvPr id="46085" name="Rectangle 4"/>
          <p:cNvSpPr>
            <a:spLocks noChangeArrowheads="1"/>
          </p:cNvSpPr>
          <p:nvPr/>
        </p:nvSpPr>
        <p:spPr bwMode="auto">
          <a:xfrm>
            <a:off x="611188" y="1428750"/>
            <a:ext cx="7993062" cy="2432050"/>
          </a:xfrm>
          <a:prstGeom prst="rect">
            <a:avLst/>
          </a:prstGeom>
          <a:noFill/>
          <a:ln w="9525">
            <a:noFill/>
            <a:miter lim="800000"/>
            <a:headEnd/>
            <a:tailEnd/>
          </a:ln>
        </p:spPr>
        <p:txBody>
          <a:bodyPr/>
          <a:lstStyle/>
          <a:p>
            <a:pPr marL="342900" indent="-342900">
              <a:spcBef>
                <a:spcPct val="20000"/>
              </a:spcBef>
            </a:pPr>
            <a:r>
              <a:rPr lang="en-US" sz="1200" dirty="0"/>
              <a:t>The </a:t>
            </a:r>
            <a:r>
              <a:rPr lang="en-US" sz="1200" dirty="0" smtClean="0"/>
              <a:t>temporal pattern of travel affects transport, planning, congestion, the feasibility of electric vehicles.</a:t>
            </a:r>
            <a:endParaRPr lang="en-US" sz="1200" dirty="0"/>
          </a:p>
          <a:p>
            <a:pPr marL="342900" indent="-342900">
              <a:spcBef>
                <a:spcPct val="20000"/>
              </a:spcBef>
            </a:pPr>
            <a:endParaRPr lang="en-US" sz="1200" dirty="0"/>
          </a:p>
          <a:p>
            <a:pPr marL="342900" indent="-342900">
              <a:spcBef>
                <a:spcPct val="20000"/>
              </a:spcBef>
            </a:pPr>
            <a:endParaRPr lang="en-US" sz="1200" dirty="0"/>
          </a:p>
          <a:p>
            <a:pPr marL="342900" indent="-342900">
              <a:spcBef>
                <a:spcPct val="20000"/>
              </a:spcBef>
            </a:pPr>
            <a:endParaRPr lang="en-US" sz="1200" dirty="0"/>
          </a:p>
        </p:txBody>
      </p:sp>
      <p:pic>
        <p:nvPicPr>
          <p:cNvPr id="46087" name="Picture 3"/>
          <p:cNvPicPr>
            <a:picLocks noChangeAspect="1" noChangeArrowheads="1"/>
          </p:cNvPicPr>
          <p:nvPr/>
        </p:nvPicPr>
        <p:blipFill>
          <a:blip r:embed="rId3" cstate="print"/>
          <a:srcRect/>
          <a:stretch>
            <a:fillRect/>
          </a:stretch>
        </p:blipFill>
        <p:spPr bwMode="auto">
          <a:xfrm>
            <a:off x="1873137" y="2494807"/>
            <a:ext cx="6443279" cy="4174554"/>
          </a:xfrm>
          <a:prstGeom prst="rect">
            <a:avLst/>
          </a:prstGeom>
          <a:noFill/>
          <a:ln w="9525">
            <a:noFill/>
            <a:miter lim="800000"/>
            <a:headEnd/>
            <a:tailEnd/>
          </a:ln>
        </p:spPr>
      </p:pic>
      <p:sp>
        <p:nvSpPr>
          <p:cNvPr id="8" name="Rectangle 2"/>
          <p:cNvSpPr txBox="1">
            <a:spLocks noChangeArrowheads="1"/>
          </p:cNvSpPr>
          <p:nvPr/>
        </p:nvSpPr>
        <p:spPr bwMode="auto">
          <a:xfrm>
            <a:off x="2195736" y="1994680"/>
            <a:ext cx="4286250" cy="361950"/>
          </a:xfrm>
          <a:prstGeom prst="rect">
            <a:avLst/>
          </a:prstGeom>
          <a:noFill/>
          <a:ln w="9525">
            <a:noFill/>
            <a:miter lim="800000"/>
            <a:headEnd/>
            <a:tailEnd/>
          </a:ln>
        </p:spPr>
        <p:txBody>
          <a:bodyPr/>
          <a:lstStyle/>
          <a:p>
            <a:pPr eaLnBrk="0" hangingPunct="0">
              <a:defRPr/>
            </a:pPr>
            <a:r>
              <a:rPr lang="en-GB" sz="1200" b="1" kern="0" dirty="0">
                <a:solidFill>
                  <a:schemeClr val="tx2"/>
                </a:solidFill>
                <a:latin typeface="+mj-lt"/>
                <a:ea typeface="+mj-ea"/>
                <a:cs typeface="+mj-cs"/>
              </a:rPr>
              <a:t>Distance and time of day – </a:t>
            </a:r>
            <a:r>
              <a:rPr lang="en-GB" sz="1200" b="1" kern="0" dirty="0" smtClean="0">
                <a:solidFill>
                  <a:schemeClr val="tx2"/>
                </a:solidFill>
                <a:latin typeface="+mj-lt"/>
                <a:ea typeface="+mj-ea"/>
                <a:cs typeface="+mj-cs"/>
              </a:rPr>
              <a:t>UK passenger </a:t>
            </a:r>
            <a:r>
              <a:rPr lang="en-GB" sz="1200" b="1" kern="0" dirty="0">
                <a:solidFill>
                  <a:schemeClr val="tx2"/>
                </a:solidFill>
                <a:latin typeface="+mj-lt"/>
                <a:ea typeface="+mj-ea"/>
                <a:cs typeface="+mj-cs"/>
              </a:rPr>
              <a:t>road </a:t>
            </a:r>
            <a:r>
              <a:rPr lang="en-GB" sz="1200" b="1" kern="0" dirty="0" smtClean="0">
                <a:solidFill>
                  <a:schemeClr val="tx2"/>
                </a:solidFill>
                <a:latin typeface="+mj-lt"/>
                <a:ea typeface="+mj-ea"/>
                <a:cs typeface="+mj-cs"/>
              </a:rPr>
              <a:t>trips National Travel Survey: 2005/6</a:t>
            </a:r>
            <a:endParaRPr lang="en-GB" sz="1200" b="1" kern="0" dirty="0">
              <a:solidFill>
                <a:srgbClr val="FF3300"/>
              </a:solidFill>
              <a:latin typeface="+mj-lt"/>
              <a:ea typeface="+mj-ea"/>
              <a:cs typeface="+mj-cs"/>
            </a:endParaRPr>
          </a:p>
        </p:txBody>
      </p:sp>
    </p:spTree>
    <p:extLst>
      <p:ext uri="{BB962C8B-B14F-4D97-AF65-F5344CB8AC3E}">
        <p14:creationId xmlns:p14="http://schemas.microsoft.com/office/powerpoint/2010/main" val="15117335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dirty="0" smtClean="0"/>
              <a:t>Consumption: choice and use of technologies</a:t>
            </a:r>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2724150"/>
            <a:ext cx="7591874" cy="25770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Slide Number Placeholder 4"/>
          <p:cNvSpPr>
            <a:spLocks noGrp="1"/>
          </p:cNvSpPr>
          <p:nvPr>
            <p:ph type="sldNum" sz="quarter" idx="4294967295"/>
          </p:nvPr>
        </p:nvSpPr>
        <p:spPr bwMode="auto">
          <a:xfrm>
            <a:off x="7010400" y="6480720"/>
            <a:ext cx="2133600" cy="404664"/>
          </a:xfrm>
          <a:prstGeom prst="rect">
            <a:avLst/>
          </a:prstGeom>
          <a:noFill/>
          <a:ln>
            <a:miter lim="800000"/>
            <a:headEnd/>
            <a:tailEnd/>
          </a:ln>
        </p:spPr>
        <p:txBody>
          <a:bodyPr/>
          <a:lstStyle/>
          <a:p>
            <a:pPr algn="r"/>
            <a:fld id="{5B1D1379-E465-410C-B483-D7985ED7F5DC}" type="slidenum">
              <a:rPr lang="en-GB"/>
              <a:pPr algn="r"/>
              <a:t>38</a:t>
            </a:fld>
            <a:endParaRPr lang="en-GB" dirty="0"/>
          </a:p>
        </p:txBody>
      </p:sp>
    </p:spTree>
    <p:extLst>
      <p:ext uri="{BB962C8B-B14F-4D97-AF65-F5344CB8AC3E}">
        <p14:creationId xmlns:p14="http://schemas.microsoft.com/office/powerpoint/2010/main" val="312944903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GB" dirty="0" smtClean="0"/>
              <a:t>Energy and emission: manufacturing </a:t>
            </a:r>
            <a:r>
              <a:rPr lang="en-GB" dirty="0" err="1" smtClean="0"/>
              <a:t>vs</a:t>
            </a:r>
            <a:r>
              <a:rPr lang="en-GB" dirty="0" smtClean="0"/>
              <a:t> use</a:t>
            </a:r>
          </a:p>
        </p:txBody>
      </p:sp>
      <p:sp>
        <p:nvSpPr>
          <p:cNvPr id="11" name="Slide Number Placeholder 4"/>
          <p:cNvSpPr>
            <a:spLocks noGrp="1"/>
          </p:cNvSpPr>
          <p:nvPr>
            <p:ph type="sldNum" sz="quarter" idx="4294967295"/>
          </p:nvPr>
        </p:nvSpPr>
        <p:spPr bwMode="auto">
          <a:xfrm>
            <a:off x="7010400" y="6480720"/>
            <a:ext cx="2133600" cy="404664"/>
          </a:xfrm>
          <a:prstGeom prst="rect">
            <a:avLst/>
          </a:prstGeom>
          <a:noFill/>
          <a:ln>
            <a:miter lim="800000"/>
            <a:headEnd/>
            <a:tailEnd/>
          </a:ln>
        </p:spPr>
        <p:txBody>
          <a:bodyPr/>
          <a:lstStyle/>
          <a:p>
            <a:pPr algn="r"/>
            <a:fld id="{5B1D1379-E465-410C-B483-D7985ED7F5DC}" type="slidenum">
              <a:rPr lang="en-GB"/>
              <a:pPr algn="r"/>
              <a:t>39</a:t>
            </a:fld>
            <a:endParaRPr lang="en-GB" dirty="0"/>
          </a:p>
        </p:txBody>
      </p:sp>
      <p:pic>
        <p:nvPicPr>
          <p:cNvPr id="5121" name="Picture 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87624" y="2974965"/>
            <a:ext cx="7056784" cy="4126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899592" y="1486141"/>
            <a:ext cx="7416824" cy="1323439"/>
          </a:xfrm>
          <a:prstGeom prst="rect">
            <a:avLst/>
          </a:prstGeom>
          <a:noFill/>
        </p:spPr>
        <p:txBody>
          <a:bodyPr wrap="square" rtlCol="0">
            <a:spAutoFit/>
          </a:bodyPr>
          <a:lstStyle/>
          <a:p>
            <a:r>
              <a:rPr lang="en-GB" sz="1600" dirty="0" smtClean="0"/>
              <a:t>Life Cycle Energy and Emissions are incurred in manufacturing (embodied) and using technologies.</a:t>
            </a:r>
          </a:p>
          <a:p>
            <a:endParaRPr lang="en-GB" sz="1600" dirty="0" smtClean="0"/>
          </a:p>
          <a:p>
            <a:r>
              <a:rPr lang="en-GB" sz="1600" dirty="0" smtClean="0"/>
              <a:t>In general, the more efficient a technology (car, house) the greater the fraction of embodied energy.</a:t>
            </a:r>
            <a:endParaRPr lang="en-GB" sz="1600" dirty="0"/>
          </a:p>
        </p:txBody>
      </p:sp>
    </p:spTree>
    <p:extLst>
      <p:ext uri="{BB962C8B-B14F-4D97-AF65-F5344CB8AC3E}">
        <p14:creationId xmlns:p14="http://schemas.microsoft.com/office/powerpoint/2010/main" val="20923972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6"/>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pPr algn="r"/>
            <a:fld id="{6938B021-341C-4B87-97A0-FD8DB133D65D}" type="slidenum">
              <a:rPr lang="en-US"/>
              <a:pPr algn="r"/>
              <a:t>4</a:t>
            </a:fld>
            <a:endParaRPr lang="en-US"/>
          </a:p>
        </p:txBody>
      </p:sp>
      <p:sp>
        <p:nvSpPr>
          <p:cNvPr id="12291" name="Rectangle 3"/>
          <p:cNvSpPr>
            <a:spLocks noGrp="1" noChangeArrowheads="1"/>
          </p:cNvSpPr>
          <p:nvPr>
            <p:ph type="title"/>
          </p:nvPr>
        </p:nvSpPr>
        <p:spPr>
          <a:xfrm>
            <a:off x="395288" y="620713"/>
            <a:ext cx="8229600" cy="360362"/>
          </a:xfrm>
        </p:spPr>
        <p:txBody>
          <a:bodyPr/>
          <a:lstStyle/>
          <a:p>
            <a:pPr eaLnBrk="1" hangingPunct="1"/>
            <a:r>
              <a:rPr lang="en-US" sz="1500" smtClean="0"/>
              <a:t>Homo sapiens</a:t>
            </a:r>
          </a:p>
        </p:txBody>
      </p:sp>
      <p:sp>
        <p:nvSpPr>
          <p:cNvPr id="12292" name="Rectangle 4"/>
          <p:cNvSpPr>
            <a:spLocks noGrp="1" noChangeArrowheads="1"/>
          </p:cNvSpPr>
          <p:nvPr>
            <p:ph type="body" sz="half" idx="1"/>
          </p:nvPr>
        </p:nvSpPr>
        <p:spPr>
          <a:noFill/>
        </p:spPr>
        <p:txBody>
          <a:bodyPr/>
          <a:lstStyle/>
          <a:p>
            <a:pPr eaLnBrk="1" hangingPunct="1"/>
            <a:endParaRPr lang="en-US" sz="1200" smtClean="0"/>
          </a:p>
          <a:p>
            <a:pPr eaLnBrk="1" hangingPunct="1"/>
            <a:endParaRPr lang="en-US" sz="1200" smtClean="0"/>
          </a:p>
        </p:txBody>
      </p:sp>
      <p:sp>
        <p:nvSpPr>
          <p:cNvPr id="12293" name="Rectangle 5"/>
          <p:cNvSpPr>
            <a:spLocks noChangeArrowheads="1"/>
          </p:cNvSpPr>
          <p:nvPr/>
        </p:nvSpPr>
        <p:spPr bwMode="auto">
          <a:xfrm>
            <a:off x="357188" y="1071563"/>
            <a:ext cx="3311525" cy="4824412"/>
          </a:xfrm>
          <a:prstGeom prst="rect">
            <a:avLst/>
          </a:prstGeom>
          <a:noFill/>
          <a:ln w="9525">
            <a:noFill/>
            <a:miter lim="800000"/>
            <a:headEnd/>
            <a:tailEnd/>
          </a:ln>
        </p:spPr>
        <p:txBody>
          <a:bodyPr/>
          <a:lstStyle/>
          <a:p>
            <a:pPr marL="342900" indent="-342900">
              <a:spcBef>
                <a:spcPct val="20000"/>
              </a:spcBef>
              <a:buFontTx/>
              <a:buChar char="•"/>
            </a:pPr>
            <a:r>
              <a:rPr lang="en-US" sz="1200"/>
              <a:t>Energy and material demands</a:t>
            </a:r>
          </a:p>
          <a:p>
            <a:pPr marL="742950" lvl="1" indent="-285750">
              <a:spcBef>
                <a:spcPct val="20000"/>
              </a:spcBef>
              <a:buFontTx/>
              <a:buChar char="–"/>
            </a:pPr>
            <a:r>
              <a:rPr lang="en-US" sz="1200"/>
              <a:t>tissue formation and maintenance</a:t>
            </a:r>
          </a:p>
          <a:p>
            <a:pPr marL="742950" lvl="1" indent="-285750">
              <a:spcBef>
                <a:spcPct val="20000"/>
              </a:spcBef>
              <a:buFontTx/>
              <a:buChar char="–"/>
            </a:pPr>
            <a:r>
              <a:rPr lang="en-US" sz="1200"/>
              <a:t>keeping warm, keeping cool</a:t>
            </a:r>
          </a:p>
          <a:p>
            <a:pPr marL="742950" lvl="1" indent="-285750">
              <a:spcBef>
                <a:spcPct val="20000"/>
              </a:spcBef>
              <a:buFontTx/>
              <a:buChar char="–"/>
            </a:pPr>
            <a:r>
              <a:rPr lang="en-US" sz="1200"/>
              <a:t>movement</a:t>
            </a:r>
          </a:p>
          <a:p>
            <a:pPr marL="742950" lvl="1" indent="-285750">
              <a:spcBef>
                <a:spcPct val="20000"/>
              </a:spcBef>
              <a:buFontTx/>
              <a:buChar char="–"/>
            </a:pPr>
            <a:r>
              <a:rPr lang="en-US" sz="1200"/>
              <a:t>information processing</a:t>
            </a:r>
          </a:p>
          <a:p>
            <a:pPr marL="342900" indent="-342900">
              <a:spcBef>
                <a:spcPct val="20000"/>
              </a:spcBef>
              <a:buFontTx/>
              <a:buChar char="•"/>
            </a:pPr>
            <a:endParaRPr lang="en-US" sz="1200"/>
          </a:p>
          <a:p>
            <a:pPr marL="342900" indent="-342900">
              <a:spcBef>
                <a:spcPct val="20000"/>
              </a:spcBef>
              <a:buFontTx/>
              <a:buChar char="•"/>
            </a:pPr>
            <a:r>
              <a:rPr lang="en-US" sz="1200"/>
              <a:t>Energy from oxidising carbon in food, renewable biomass</a:t>
            </a:r>
          </a:p>
          <a:p>
            <a:pPr marL="342900" indent="-342900">
              <a:spcBef>
                <a:spcPct val="20000"/>
              </a:spcBef>
              <a:buFontTx/>
              <a:buChar char="•"/>
            </a:pPr>
            <a:r>
              <a:rPr lang="en-GB" sz="1200"/>
              <a:t>Refined control systems to minimise energy and water consumption</a:t>
            </a:r>
          </a:p>
          <a:p>
            <a:pPr marL="342900" indent="-342900">
              <a:spcBef>
                <a:spcPct val="20000"/>
              </a:spcBef>
              <a:buFontTx/>
              <a:buChar char="•"/>
            </a:pPr>
            <a:r>
              <a:rPr lang="en-GB" sz="1200"/>
              <a:t>Comfort is when energy and water consumption is minimised	</a:t>
            </a:r>
          </a:p>
          <a:p>
            <a:pPr marL="742950" lvl="1" indent="-285750">
              <a:spcBef>
                <a:spcPct val="20000"/>
              </a:spcBef>
              <a:buFontTx/>
              <a:buChar char="–"/>
            </a:pPr>
            <a:endParaRPr lang="en-GB" sz="1400"/>
          </a:p>
          <a:p>
            <a:pPr marL="342900" indent="-342900">
              <a:spcBef>
                <a:spcPct val="20000"/>
              </a:spcBef>
            </a:pPr>
            <a:r>
              <a:rPr lang="en-GB" sz="1400" b="1"/>
              <a:t>Most exosomatic services (buildings, transport) designed to minimise endosomatic energy consumption, to achieve comfort  – this is a basic driver of energy demand</a:t>
            </a:r>
          </a:p>
          <a:p>
            <a:pPr marL="342900" indent="-342900">
              <a:spcBef>
                <a:spcPct val="20000"/>
              </a:spcBef>
            </a:pPr>
            <a:r>
              <a:rPr lang="en-GB" sz="1400"/>
              <a:t>e.g. 10% UK energy &amp; emissions to keep warm air next to skin</a:t>
            </a:r>
            <a:endParaRPr lang="en-US" sz="1400"/>
          </a:p>
          <a:p>
            <a:pPr marL="342900" indent="-342900">
              <a:spcBef>
                <a:spcPct val="20000"/>
              </a:spcBef>
              <a:buFontTx/>
              <a:buChar char="•"/>
            </a:pPr>
            <a:endParaRPr lang="en-US" sz="1400" b="1"/>
          </a:p>
          <a:p>
            <a:pPr marL="342900" indent="-342900">
              <a:spcBef>
                <a:spcPct val="20000"/>
              </a:spcBef>
              <a:buFontTx/>
              <a:buChar char="•"/>
            </a:pPr>
            <a:endParaRPr lang="en-US" sz="1200"/>
          </a:p>
        </p:txBody>
      </p:sp>
      <p:pic>
        <p:nvPicPr>
          <p:cNvPr id="12294" name="Picture 8"/>
          <p:cNvPicPr>
            <a:picLocks noChangeAspect="1" noChangeArrowheads="1"/>
          </p:cNvPicPr>
          <p:nvPr/>
        </p:nvPicPr>
        <p:blipFill>
          <a:blip r:embed="rId3" cstate="print"/>
          <a:srcRect/>
          <a:stretch>
            <a:fillRect/>
          </a:stretch>
        </p:blipFill>
        <p:spPr bwMode="auto">
          <a:xfrm>
            <a:off x="3851275" y="1125538"/>
            <a:ext cx="5040313" cy="5000625"/>
          </a:xfrm>
          <a:prstGeom prst="rect">
            <a:avLst/>
          </a:prstGeom>
          <a:noFill/>
          <a:ln w="9525">
            <a:solidFill>
              <a:srgbClr val="008000"/>
            </a:solid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a:spLocks noGrp="1" noChangeArrowheads="1"/>
          </p:cNvSpPr>
          <p:nvPr>
            <p:ph type="title"/>
          </p:nvPr>
        </p:nvSpPr>
        <p:spPr/>
        <p:txBody>
          <a:bodyPr/>
          <a:lstStyle/>
          <a:p>
            <a:r>
              <a:rPr lang="en-GB" smtClean="0"/>
              <a:t>Carbon emission by energy service</a:t>
            </a:r>
          </a:p>
        </p:txBody>
      </p:sp>
      <p:pic>
        <p:nvPicPr>
          <p:cNvPr id="15363" name="Picture 2051"/>
          <p:cNvPicPr>
            <a:picLocks noChangeAspect="1" noChangeArrowheads="1"/>
          </p:cNvPicPr>
          <p:nvPr/>
        </p:nvPicPr>
        <p:blipFill>
          <a:blip r:embed="rId3" cstate="print"/>
          <a:srcRect/>
          <a:stretch>
            <a:fillRect/>
          </a:stretch>
        </p:blipFill>
        <p:spPr bwMode="auto">
          <a:xfrm>
            <a:off x="1476672" y="2093778"/>
            <a:ext cx="8423920" cy="5295662"/>
          </a:xfrm>
          <a:prstGeom prst="rect">
            <a:avLst/>
          </a:prstGeom>
          <a:noFill/>
          <a:ln w="9525">
            <a:noFill/>
            <a:miter lim="800000"/>
            <a:headEnd/>
            <a:tailEnd/>
          </a:ln>
        </p:spPr>
      </p:pic>
      <p:sp>
        <p:nvSpPr>
          <p:cNvPr id="4" name="Slide Number Placeholder 4"/>
          <p:cNvSpPr>
            <a:spLocks noGrp="1"/>
          </p:cNvSpPr>
          <p:nvPr>
            <p:ph type="sldNum" sz="quarter" idx="4294967295"/>
          </p:nvPr>
        </p:nvSpPr>
        <p:spPr bwMode="auto">
          <a:xfrm>
            <a:off x="7010400" y="6453336"/>
            <a:ext cx="2133600" cy="404664"/>
          </a:xfrm>
          <a:prstGeom prst="rect">
            <a:avLst/>
          </a:prstGeom>
          <a:noFill/>
          <a:ln>
            <a:miter lim="800000"/>
            <a:headEnd/>
            <a:tailEnd/>
          </a:ln>
        </p:spPr>
        <p:txBody>
          <a:bodyPr/>
          <a:lstStyle/>
          <a:p>
            <a:pPr algn="r"/>
            <a:fld id="{5B1D1379-E465-410C-B483-D7985ED7F5DC}" type="slidenum">
              <a:rPr lang="en-GB"/>
              <a:pPr algn="r"/>
              <a:t>40</a:t>
            </a:fld>
            <a:endParaRPr lang="en-GB" dirty="0"/>
          </a:p>
        </p:txBody>
      </p:sp>
      <p:sp>
        <p:nvSpPr>
          <p:cNvPr id="5" name="TextBox 4"/>
          <p:cNvSpPr txBox="1"/>
          <p:nvPr/>
        </p:nvSpPr>
        <p:spPr>
          <a:xfrm>
            <a:off x="899592" y="1196752"/>
            <a:ext cx="7416824" cy="1323439"/>
          </a:xfrm>
          <a:prstGeom prst="rect">
            <a:avLst/>
          </a:prstGeom>
          <a:noFill/>
        </p:spPr>
        <p:txBody>
          <a:bodyPr wrap="square" rtlCol="0">
            <a:spAutoFit/>
          </a:bodyPr>
          <a:lstStyle/>
          <a:p>
            <a:r>
              <a:rPr lang="en-GB" sz="1600" dirty="0" smtClean="0"/>
              <a:t>Energy and carbon incurred:</a:t>
            </a:r>
          </a:p>
          <a:p>
            <a:r>
              <a:rPr lang="en-GB" sz="1600" dirty="0" err="1" smtClean="0"/>
              <a:t>Pers</a:t>
            </a:r>
            <a:r>
              <a:rPr lang="en-GB" sz="1600" dirty="0" smtClean="0"/>
              <a:t>(P) 	Personal private consumption of  at home and travelling</a:t>
            </a:r>
          </a:p>
          <a:p>
            <a:r>
              <a:rPr lang="en-GB" sz="1600" dirty="0" err="1" smtClean="0"/>
              <a:t>Pers</a:t>
            </a:r>
            <a:r>
              <a:rPr lang="en-GB" sz="1600" dirty="0" smtClean="0"/>
              <a:t>(W)	Personal at work</a:t>
            </a:r>
          </a:p>
          <a:p>
            <a:r>
              <a:rPr lang="en-GB" sz="1600" dirty="0" err="1" smtClean="0"/>
              <a:t>Prod’n</a:t>
            </a:r>
            <a:r>
              <a:rPr lang="en-GB" sz="1600" dirty="0" smtClean="0"/>
              <a:t>	In production of goods and service</a:t>
            </a:r>
          </a:p>
          <a:p>
            <a:endParaRPr lang="en-GB" sz="1600" dirty="0" smtClean="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3554" name="Rectangle 2"/>
          <p:cNvSpPr>
            <a:spLocks noGrp="1" noChangeArrowheads="1"/>
          </p:cNvSpPr>
          <p:nvPr>
            <p:ph type="title"/>
          </p:nvPr>
        </p:nvSpPr>
        <p:spPr/>
        <p:txBody>
          <a:bodyPr/>
          <a:lstStyle/>
          <a:p>
            <a:r>
              <a:rPr lang="en-GB" dirty="0"/>
              <a:t>Comfort temperature, clothing and activity</a:t>
            </a:r>
          </a:p>
        </p:txBody>
      </p:sp>
      <p:sp>
        <p:nvSpPr>
          <p:cNvPr id="4503555" name="Rectangle 3"/>
          <p:cNvSpPr>
            <a:spLocks noGrp="1" noChangeArrowheads="1"/>
          </p:cNvSpPr>
          <p:nvPr>
            <p:ph idx="1"/>
          </p:nvPr>
        </p:nvSpPr>
        <p:spPr>
          <a:xfrm>
            <a:off x="684213" y="981075"/>
            <a:ext cx="7772400" cy="647700"/>
          </a:xfrm>
        </p:spPr>
        <p:txBody>
          <a:bodyPr/>
          <a:lstStyle/>
          <a:p>
            <a:pPr>
              <a:buFontTx/>
              <a:buNone/>
            </a:pPr>
            <a:r>
              <a:rPr lang="en-GB" sz="1200"/>
              <a:t>Appropriate clothing reduces energy demand and emissions. A slight improvement in clothing could reduce building temperatures. A degree reduction in average building temperature could reduce space heating needs by about 10%.</a:t>
            </a:r>
          </a:p>
        </p:txBody>
      </p:sp>
      <p:pic>
        <p:nvPicPr>
          <p:cNvPr id="4503556" name="Picture 4"/>
          <p:cNvPicPr>
            <a:picLocks noChangeAspect="1" noChangeArrowheads="1"/>
          </p:cNvPicPr>
          <p:nvPr/>
        </p:nvPicPr>
        <p:blipFill>
          <a:blip r:embed="rId3" cstate="print"/>
          <a:srcRect/>
          <a:stretch>
            <a:fillRect/>
          </a:stretch>
        </p:blipFill>
        <p:spPr bwMode="auto">
          <a:xfrm>
            <a:off x="539750" y="1412875"/>
            <a:ext cx="8785225" cy="4713288"/>
          </a:xfrm>
          <a:prstGeom prst="rect">
            <a:avLst/>
          </a:prstGeom>
          <a:noFill/>
          <a:ln w="9525">
            <a:noFill/>
            <a:miter lim="800000"/>
            <a:headEnd/>
            <a:tailEnd/>
          </a:ln>
        </p:spPr>
      </p:pic>
      <p:sp>
        <p:nvSpPr>
          <p:cNvPr id="5" name="Slide Number Placeholder 4"/>
          <p:cNvSpPr>
            <a:spLocks noGrp="1"/>
          </p:cNvSpPr>
          <p:nvPr>
            <p:ph type="sldNum" sz="quarter" idx="4294967295"/>
          </p:nvPr>
        </p:nvSpPr>
        <p:spPr bwMode="auto">
          <a:xfrm>
            <a:off x="7010400" y="6453336"/>
            <a:ext cx="2133600" cy="404664"/>
          </a:xfrm>
          <a:prstGeom prst="rect">
            <a:avLst/>
          </a:prstGeom>
          <a:noFill/>
          <a:ln>
            <a:miter lim="800000"/>
            <a:headEnd/>
            <a:tailEnd/>
          </a:ln>
        </p:spPr>
        <p:txBody>
          <a:bodyPr/>
          <a:lstStyle/>
          <a:p>
            <a:pPr algn="r"/>
            <a:fld id="{5B1D1379-E465-410C-B483-D7985ED7F5DC}" type="slidenum">
              <a:rPr lang="en-GB"/>
              <a:pPr algn="r"/>
              <a:t>41</a:t>
            </a:fld>
            <a:endParaRPr lang="en-GB" dirty="0"/>
          </a:p>
        </p:txBody>
      </p:sp>
    </p:spTree>
    <p:extLst>
      <p:ext uri="{BB962C8B-B14F-4D97-AF65-F5344CB8AC3E}">
        <p14:creationId xmlns:p14="http://schemas.microsoft.com/office/powerpoint/2010/main" val="426938444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p:txBody>
          <a:bodyPr/>
          <a:lstStyle/>
          <a:p>
            <a:fld id="{CB18F908-6E67-4107-9C99-E7B3694C822F}" type="slidenum">
              <a:rPr lang="en-GB"/>
              <a:pPr/>
              <a:t>42</a:t>
            </a:fld>
            <a:endParaRPr lang="en-GB"/>
          </a:p>
        </p:txBody>
      </p:sp>
      <p:sp>
        <p:nvSpPr>
          <p:cNvPr id="232450" name="Rectangle 2"/>
          <p:cNvSpPr>
            <a:spLocks noGrp="1" noChangeArrowheads="1"/>
          </p:cNvSpPr>
          <p:nvPr>
            <p:ph type="title"/>
          </p:nvPr>
        </p:nvSpPr>
        <p:spPr>
          <a:xfrm>
            <a:off x="395288" y="620713"/>
            <a:ext cx="8229600" cy="792162"/>
          </a:xfrm>
        </p:spPr>
        <p:txBody>
          <a:bodyPr/>
          <a:lstStyle/>
          <a:p>
            <a:r>
              <a:rPr lang="en-GB"/>
              <a:t>Technologies for buildings: electric appliances</a:t>
            </a:r>
          </a:p>
        </p:txBody>
      </p:sp>
      <p:sp>
        <p:nvSpPr>
          <p:cNvPr id="232451" name="Rectangle 3"/>
          <p:cNvSpPr>
            <a:spLocks noGrp="1" noChangeArrowheads="1"/>
          </p:cNvSpPr>
          <p:nvPr>
            <p:ph type="body" idx="1"/>
          </p:nvPr>
        </p:nvSpPr>
        <p:spPr>
          <a:xfrm>
            <a:off x="395288" y="1125538"/>
            <a:ext cx="8229600" cy="4065587"/>
          </a:xfrm>
        </p:spPr>
        <p:txBody>
          <a:bodyPr/>
          <a:lstStyle/>
          <a:p>
            <a:r>
              <a:rPr lang="en-GB"/>
              <a:t>Electric appliances a major electricity demand and cause of CO2 and other emissions. Each type of appliance can be improved. Each kWh saved reduces generation emissions in most countries.</a:t>
            </a:r>
          </a:p>
          <a:p>
            <a:endParaRPr lang="en-GB"/>
          </a:p>
        </p:txBody>
      </p:sp>
      <p:pic>
        <p:nvPicPr>
          <p:cNvPr id="232452" name="Picture 4"/>
          <p:cNvPicPr>
            <a:picLocks noChangeAspect="1" noChangeArrowheads="1"/>
          </p:cNvPicPr>
          <p:nvPr/>
        </p:nvPicPr>
        <p:blipFill>
          <a:blip r:embed="rId3" cstate="print"/>
          <a:srcRect/>
          <a:stretch>
            <a:fillRect/>
          </a:stretch>
        </p:blipFill>
        <p:spPr bwMode="auto">
          <a:xfrm>
            <a:off x="611188" y="1773238"/>
            <a:ext cx="8137525" cy="450532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GB" smtClean="0"/>
              <a:t>Expenditure</a:t>
            </a:r>
          </a:p>
        </p:txBody>
      </p:sp>
      <p:pic>
        <p:nvPicPr>
          <p:cNvPr id="11267" name="Picture 4"/>
          <p:cNvPicPr>
            <a:picLocks noChangeAspect="1" noChangeArrowheads="1"/>
          </p:cNvPicPr>
          <p:nvPr/>
        </p:nvPicPr>
        <p:blipFill>
          <a:blip r:embed="rId3" cstate="print"/>
          <a:srcRect/>
          <a:stretch>
            <a:fillRect/>
          </a:stretch>
        </p:blipFill>
        <p:spPr bwMode="auto">
          <a:xfrm>
            <a:off x="914400" y="1447800"/>
            <a:ext cx="6934200" cy="4918075"/>
          </a:xfrm>
          <a:prstGeom prst="rect">
            <a:avLst/>
          </a:prstGeom>
          <a:noFill/>
          <a:ln w="9525">
            <a:noFill/>
            <a:miter lim="800000"/>
            <a:headEnd/>
            <a:tailEnd/>
          </a:ln>
        </p:spPr>
      </p:pic>
      <p:sp>
        <p:nvSpPr>
          <p:cNvPr id="4" name="Slide Number Placeholder 4"/>
          <p:cNvSpPr>
            <a:spLocks noGrp="1"/>
          </p:cNvSpPr>
          <p:nvPr>
            <p:ph type="sldNum" sz="quarter" idx="4294967295"/>
          </p:nvPr>
        </p:nvSpPr>
        <p:spPr bwMode="auto">
          <a:xfrm>
            <a:off x="7010400" y="6453336"/>
            <a:ext cx="2133600" cy="404664"/>
          </a:xfrm>
          <a:prstGeom prst="rect">
            <a:avLst/>
          </a:prstGeom>
          <a:noFill/>
          <a:ln>
            <a:miter lim="800000"/>
            <a:headEnd/>
            <a:tailEnd/>
          </a:ln>
        </p:spPr>
        <p:txBody>
          <a:bodyPr/>
          <a:lstStyle/>
          <a:p>
            <a:pPr algn="r"/>
            <a:fld id="{5B1D1379-E465-410C-B483-D7985ED7F5DC}" type="slidenum">
              <a:rPr lang="en-GB"/>
              <a:pPr algn="r"/>
              <a:t>43</a:t>
            </a:fld>
            <a:endParaRPr lang="en-GB"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a:spLocks noGrp="1" noChangeArrowheads="1"/>
          </p:cNvSpPr>
          <p:nvPr>
            <p:ph type="title"/>
          </p:nvPr>
        </p:nvSpPr>
        <p:spPr/>
        <p:txBody>
          <a:bodyPr/>
          <a:lstStyle/>
          <a:p>
            <a:r>
              <a:rPr lang="en-GB" dirty="0" smtClean="0"/>
              <a:t>UK income and </a:t>
            </a:r>
            <a:r>
              <a:rPr lang="en-GB" dirty="0" smtClean="0"/>
              <a:t>energy use</a:t>
            </a:r>
            <a:endParaRPr lang="en-GB" dirty="0" smtClean="0"/>
          </a:p>
        </p:txBody>
      </p:sp>
      <p:sp>
        <p:nvSpPr>
          <p:cNvPr id="4" name="Slide Number Placeholder 4"/>
          <p:cNvSpPr>
            <a:spLocks noGrp="1"/>
          </p:cNvSpPr>
          <p:nvPr>
            <p:ph type="sldNum" sz="quarter" idx="4294967295"/>
          </p:nvPr>
        </p:nvSpPr>
        <p:spPr bwMode="auto">
          <a:xfrm>
            <a:off x="7010400" y="6453336"/>
            <a:ext cx="2133600" cy="404664"/>
          </a:xfrm>
          <a:prstGeom prst="rect">
            <a:avLst/>
          </a:prstGeom>
          <a:noFill/>
          <a:ln>
            <a:miter lim="800000"/>
            <a:headEnd/>
            <a:tailEnd/>
          </a:ln>
        </p:spPr>
        <p:txBody>
          <a:bodyPr/>
          <a:lstStyle/>
          <a:p>
            <a:pPr algn="r"/>
            <a:fld id="{5B1D1379-E465-410C-B483-D7985ED7F5DC}" type="slidenum">
              <a:rPr lang="en-GB"/>
              <a:pPr algn="r"/>
              <a:t>44</a:t>
            </a:fld>
            <a:endParaRPr lang="en-GB"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5" y="1124744"/>
            <a:ext cx="4784765" cy="30679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AutoShape 4" descr="http://oco-carbon.com/wp-content/uploads/2010/09/London-electricity-kWh-per-capita-249x300.jpg"/>
          <p:cNvSpPr>
            <a:spLocks noChangeAspect="1" noChangeArrowheads="1"/>
          </p:cNvSpPr>
          <p:nvPr/>
        </p:nvSpPr>
        <p:spPr bwMode="auto">
          <a:xfrm>
            <a:off x="155575" y="-1371600"/>
            <a:ext cx="2371725" cy="2857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32040" y="4024586"/>
            <a:ext cx="2371725"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4077072"/>
            <a:ext cx="2381250" cy="285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3"/>
          <p:cNvSpPr txBox="1">
            <a:spLocks noChangeArrowheads="1"/>
          </p:cNvSpPr>
          <p:nvPr/>
        </p:nvSpPr>
        <p:spPr>
          <a:xfrm>
            <a:off x="171287" y="1124744"/>
            <a:ext cx="3525678" cy="2718635"/>
          </a:xfrm>
          <a:prstGeom prst="rect">
            <a:avLst/>
          </a:prstGeom>
        </p:spPr>
        <p:txBody>
          <a:bodyPr/>
          <a:lstStyle>
            <a:lvl1pPr marL="342900" indent="-342900" algn="l" rtl="0" eaLnBrk="1" fontAlgn="base" hangingPunct="1">
              <a:spcBef>
                <a:spcPct val="20000"/>
              </a:spcBef>
              <a:spcAft>
                <a:spcPct val="0"/>
              </a:spcAft>
              <a:buChar char="•"/>
              <a:defRPr sz="1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1200">
                <a:solidFill>
                  <a:schemeClr val="tx1"/>
                </a:solidFill>
                <a:latin typeface="+mn-lt"/>
              </a:defRPr>
            </a:lvl2pPr>
            <a:lvl3pPr marL="1143000" indent="-228600" algn="l" rtl="0" eaLnBrk="1" fontAlgn="base" hangingPunct="1">
              <a:spcBef>
                <a:spcPct val="20000"/>
              </a:spcBef>
              <a:spcAft>
                <a:spcPct val="0"/>
              </a:spcAft>
              <a:buChar char="•"/>
              <a:defRPr sz="1200">
                <a:solidFill>
                  <a:schemeClr val="tx1"/>
                </a:solidFill>
                <a:latin typeface="+mn-lt"/>
              </a:defRPr>
            </a:lvl3pPr>
            <a:lvl4pPr marL="1600200" indent="-228600" algn="l" rtl="0" eaLnBrk="1" fontAlgn="base" hangingPunct="1">
              <a:spcBef>
                <a:spcPct val="20000"/>
              </a:spcBef>
              <a:spcAft>
                <a:spcPct val="0"/>
              </a:spcAft>
              <a:buChar char="–"/>
              <a:defRPr sz="1200">
                <a:solidFill>
                  <a:schemeClr val="tx1"/>
                </a:solidFill>
                <a:latin typeface="+mn-lt"/>
              </a:defRPr>
            </a:lvl4pPr>
            <a:lvl5pPr marL="2057400" indent="-228600" algn="l" rtl="0" eaLnBrk="1" fontAlgn="base" hangingPunct="1">
              <a:spcBef>
                <a:spcPct val="20000"/>
              </a:spcBef>
              <a:spcAft>
                <a:spcPct val="0"/>
              </a:spcAft>
              <a:buChar char="»"/>
              <a:defRPr sz="1200">
                <a:solidFill>
                  <a:schemeClr val="tx1"/>
                </a:solidFill>
                <a:latin typeface="+mn-lt"/>
              </a:defRPr>
            </a:lvl5pPr>
            <a:lvl6pPr marL="2514600" indent="-228600" algn="l" rtl="0" eaLnBrk="1" fontAlgn="base" hangingPunct="1">
              <a:spcBef>
                <a:spcPct val="20000"/>
              </a:spcBef>
              <a:spcAft>
                <a:spcPct val="0"/>
              </a:spcAft>
              <a:buChar char="»"/>
              <a:defRPr sz="1200">
                <a:solidFill>
                  <a:schemeClr val="tx1"/>
                </a:solidFill>
                <a:latin typeface="+mn-lt"/>
              </a:defRPr>
            </a:lvl6pPr>
            <a:lvl7pPr marL="2971800" indent="-228600" algn="l" rtl="0" eaLnBrk="1" fontAlgn="base" hangingPunct="1">
              <a:spcBef>
                <a:spcPct val="20000"/>
              </a:spcBef>
              <a:spcAft>
                <a:spcPct val="0"/>
              </a:spcAft>
              <a:buChar char="»"/>
              <a:defRPr sz="1200">
                <a:solidFill>
                  <a:schemeClr val="tx1"/>
                </a:solidFill>
                <a:latin typeface="+mn-lt"/>
              </a:defRPr>
            </a:lvl7pPr>
            <a:lvl8pPr marL="3429000" indent="-228600" algn="l" rtl="0" eaLnBrk="1" fontAlgn="base" hangingPunct="1">
              <a:spcBef>
                <a:spcPct val="20000"/>
              </a:spcBef>
              <a:spcAft>
                <a:spcPct val="0"/>
              </a:spcAft>
              <a:buChar char="»"/>
              <a:defRPr sz="1200">
                <a:solidFill>
                  <a:schemeClr val="tx1"/>
                </a:solidFill>
                <a:latin typeface="+mn-lt"/>
              </a:defRPr>
            </a:lvl8pPr>
            <a:lvl9pPr marL="3886200" indent="-228600" algn="l" rtl="0" eaLnBrk="1" fontAlgn="base" hangingPunct="1">
              <a:spcBef>
                <a:spcPct val="20000"/>
              </a:spcBef>
              <a:spcAft>
                <a:spcPct val="0"/>
              </a:spcAft>
              <a:buChar char="»"/>
              <a:defRPr sz="1200">
                <a:solidFill>
                  <a:schemeClr val="tx1"/>
                </a:solidFill>
                <a:latin typeface="+mn-lt"/>
              </a:defRPr>
            </a:lvl9pPr>
          </a:lstStyle>
          <a:p>
            <a:pPr>
              <a:buFontTx/>
              <a:buNone/>
            </a:pPr>
            <a:r>
              <a:rPr lang="en-US" dirty="0" smtClean="0"/>
              <a:t>Effect of income on:</a:t>
            </a:r>
          </a:p>
          <a:p>
            <a:r>
              <a:rPr lang="en-US" dirty="0" smtClean="0"/>
              <a:t>Size of house?</a:t>
            </a:r>
          </a:p>
          <a:p>
            <a:r>
              <a:rPr lang="en-US" dirty="0"/>
              <a:t>Amount and type of  travel?</a:t>
            </a:r>
          </a:p>
          <a:p>
            <a:r>
              <a:rPr lang="en-US" dirty="0" smtClean="0"/>
              <a:t>Efficiency of house or car?</a:t>
            </a:r>
          </a:p>
          <a:p>
            <a:r>
              <a:rPr lang="en-US" dirty="0" smtClean="0"/>
              <a:t>Fuel type of house </a:t>
            </a:r>
            <a:r>
              <a:rPr lang="en-US" dirty="0"/>
              <a:t>or car?</a:t>
            </a:r>
          </a:p>
          <a:p>
            <a:pPr>
              <a:buNone/>
            </a:pPr>
            <a:endParaRPr lang="en-US" dirty="0"/>
          </a:p>
        </p:txBody>
      </p:sp>
    </p:spTree>
    <p:extLst>
      <p:ext uri="{BB962C8B-B14F-4D97-AF65-F5344CB8AC3E}">
        <p14:creationId xmlns:p14="http://schemas.microsoft.com/office/powerpoint/2010/main" val="332097991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685800" y="642938"/>
            <a:ext cx="7772400" cy="576262"/>
          </a:xfrm>
        </p:spPr>
        <p:txBody>
          <a:bodyPr/>
          <a:lstStyle/>
          <a:p>
            <a:r>
              <a:rPr lang="en-GB" sz="1600" smtClean="0"/>
              <a:t>Consumption:  carbon and energy intensity</a:t>
            </a:r>
          </a:p>
        </p:txBody>
      </p:sp>
      <p:graphicFrame>
        <p:nvGraphicFramePr>
          <p:cNvPr id="1026" name="Object 2"/>
          <p:cNvGraphicFramePr>
            <a:graphicFrameLocks noChangeAspect="1"/>
          </p:cNvGraphicFramePr>
          <p:nvPr/>
        </p:nvGraphicFramePr>
        <p:xfrm>
          <a:off x="533400" y="1143000"/>
          <a:ext cx="7239000" cy="5286375"/>
        </p:xfrm>
        <a:graphic>
          <a:graphicData uri="http://schemas.openxmlformats.org/presentationml/2006/ole">
            <mc:AlternateContent xmlns:mc="http://schemas.openxmlformats.org/markup-compatibility/2006">
              <mc:Choice xmlns:v="urn:schemas-microsoft-com:vml" Requires="v">
                <p:oleObj spid="_x0000_s1063" name="Chart" r:id="rId4" imgW="5142960" imgH="3749400" progId="Excel.Sheet.8">
                  <p:embed/>
                </p:oleObj>
              </mc:Choice>
              <mc:Fallback>
                <p:oleObj name="Chart" r:id="rId4" imgW="5142960" imgH="3749400"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143000"/>
                        <a:ext cx="7239000" cy="528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Slide Number Placeholder 4"/>
          <p:cNvSpPr>
            <a:spLocks noGrp="1"/>
          </p:cNvSpPr>
          <p:nvPr>
            <p:ph type="sldNum" sz="quarter" idx="4294967295"/>
          </p:nvPr>
        </p:nvSpPr>
        <p:spPr bwMode="auto">
          <a:xfrm>
            <a:off x="7010400" y="6453336"/>
            <a:ext cx="2133600" cy="404664"/>
          </a:xfrm>
          <a:prstGeom prst="rect">
            <a:avLst/>
          </a:prstGeom>
          <a:noFill/>
          <a:ln>
            <a:miter lim="800000"/>
            <a:headEnd/>
            <a:tailEnd/>
          </a:ln>
        </p:spPr>
        <p:txBody>
          <a:bodyPr/>
          <a:lstStyle/>
          <a:p>
            <a:pPr algn="r"/>
            <a:fld id="{5B1D1379-E465-410C-B483-D7985ED7F5DC}" type="slidenum">
              <a:rPr lang="en-GB"/>
              <a:pPr algn="r"/>
              <a:t>45</a:t>
            </a:fld>
            <a:endParaRPr lang="en-GB"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50"/>
          <p:cNvSpPr>
            <a:spLocks noGrp="1" noChangeArrowheads="1"/>
          </p:cNvSpPr>
          <p:nvPr>
            <p:ph type="title"/>
          </p:nvPr>
        </p:nvSpPr>
        <p:spPr/>
        <p:txBody>
          <a:bodyPr/>
          <a:lstStyle/>
          <a:p>
            <a:r>
              <a:rPr lang="en-GB" dirty="0" smtClean="0"/>
              <a:t>UK income and travel</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19672" y="1611312"/>
            <a:ext cx="6009385" cy="477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4"/>
          <p:cNvSpPr>
            <a:spLocks noGrp="1"/>
          </p:cNvSpPr>
          <p:nvPr>
            <p:ph type="sldNum" sz="quarter" idx="4294967295"/>
          </p:nvPr>
        </p:nvSpPr>
        <p:spPr bwMode="auto">
          <a:xfrm>
            <a:off x="7010400" y="6453336"/>
            <a:ext cx="2133600" cy="404664"/>
          </a:xfrm>
          <a:prstGeom prst="rect">
            <a:avLst/>
          </a:prstGeom>
          <a:noFill/>
          <a:ln>
            <a:miter lim="800000"/>
            <a:headEnd/>
            <a:tailEnd/>
          </a:ln>
        </p:spPr>
        <p:txBody>
          <a:bodyPr/>
          <a:lstStyle/>
          <a:p>
            <a:pPr algn="r"/>
            <a:fld id="{5B1D1379-E465-410C-B483-D7985ED7F5DC}" type="slidenum">
              <a:rPr lang="en-GB"/>
              <a:pPr algn="r"/>
              <a:t>46</a:t>
            </a:fld>
            <a:endParaRPr lang="en-GB" dirty="0"/>
          </a:p>
        </p:txBody>
      </p:sp>
    </p:spTree>
    <p:extLst>
      <p:ext uri="{BB962C8B-B14F-4D97-AF65-F5344CB8AC3E}">
        <p14:creationId xmlns:p14="http://schemas.microsoft.com/office/powerpoint/2010/main" val="29697881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GB" smtClean="0"/>
              <a:t>Lifestyle choice and carbon</a:t>
            </a:r>
          </a:p>
        </p:txBody>
      </p:sp>
      <p:sp>
        <p:nvSpPr>
          <p:cNvPr id="34819" name="Rectangle 4"/>
          <p:cNvSpPr>
            <a:spLocks noChangeArrowheads="1"/>
          </p:cNvSpPr>
          <p:nvPr/>
        </p:nvSpPr>
        <p:spPr bwMode="auto">
          <a:xfrm>
            <a:off x="1828800" y="2062163"/>
            <a:ext cx="9144000" cy="0"/>
          </a:xfrm>
          <a:prstGeom prst="rect">
            <a:avLst/>
          </a:prstGeom>
          <a:noFill/>
          <a:ln w="9525">
            <a:noFill/>
            <a:miter lim="800000"/>
            <a:headEnd/>
            <a:tailEnd/>
          </a:ln>
        </p:spPr>
        <p:txBody>
          <a:bodyPr>
            <a:spAutoFit/>
          </a:bodyPr>
          <a:lstStyle/>
          <a:p>
            <a:endParaRPr lang="en-GB"/>
          </a:p>
        </p:txBody>
      </p:sp>
      <p:pic>
        <p:nvPicPr>
          <p:cNvPr id="34820" name="Picture 3"/>
          <p:cNvPicPr>
            <a:picLocks noChangeAspect="1" noChangeArrowheads="1"/>
          </p:cNvPicPr>
          <p:nvPr/>
        </p:nvPicPr>
        <p:blipFill>
          <a:blip r:embed="rId3" cstate="print"/>
          <a:srcRect/>
          <a:stretch>
            <a:fillRect/>
          </a:stretch>
        </p:blipFill>
        <p:spPr bwMode="auto">
          <a:xfrm>
            <a:off x="304800" y="1905000"/>
            <a:ext cx="8686800" cy="4329113"/>
          </a:xfrm>
          <a:prstGeom prst="rect">
            <a:avLst/>
          </a:prstGeom>
          <a:noFill/>
          <a:ln w="9525">
            <a:noFill/>
            <a:miter lim="800000"/>
            <a:headEnd/>
            <a:tailEnd/>
          </a:ln>
        </p:spPr>
      </p:pic>
    </p:spTree>
    <p:extLst>
      <p:ext uri="{BB962C8B-B14F-4D97-AF65-F5344CB8AC3E}">
        <p14:creationId xmlns:p14="http://schemas.microsoft.com/office/powerpoint/2010/main" val="350826688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600" y="457200"/>
            <a:ext cx="7772400" cy="914400"/>
          </a:xfrm>
        </p:spPr>
        <p:txBody>
          <a:bodyPr/>
          <a:lstStyle/>
          <a:p>
            <a:r>
              <a:rPr lang="en-GB" smtClean="0"/>
              <a:t>Global carbon and population</a:t>
            </a:r>
          </a:p>
        </p:txBody>
      </p:sp>
      <p:sp>
        <p:nvSpPr>
          <p:cNvPr id="32771" name="Rectangle 4"/>
          <p:cNvSpPr>
            <a:spLocks noChangeArrowheads="1"/>
          </p:cNvSpPr>
          <p:nvPr/>
        </p:nvSpPr>
        <p:spPr bwMode="auto">
          <a:xfrm>
            <a:off x="1828800" y="1704975"/>
            <a:ext cx="9144000" cy="0"/>
          </a:xfrm>
          <a:prstGeom prst="rect">
            <a:avLst/>
          </a:prstGeom>
          <a:noFill/>
          <a:ln w="9525">
            <a:noFill/>
            <a:miter lim="800000"/>
            <a:headEnd/>
            <a:tailEnd/>
          </a:ln>
        </p:spPr>
        <p:txBody>
          <a:bodyPr>
            <a:spAutoFit/>
          </a:bodyPr>
          <a:lstStyle/>
          <a:p>
            <a:endParaRPr lang="en-GB"/>
          </a:p>
        </p:txBody>
      </p:sp>
      <p:pic>
        <p:nvPicPr>
          <p:cNvPr id="32772" name="Picture 3"/>
          <p:cNvPicPr>
            <a:picLocks noChangeAspect="1" noChangeArrowheads="1"/>
          </p:cNvPicPr>
          <p:nvPr/>
        </p:nvPicPr>
        <p:blipFill>
          <a:blip r:embed="rId3" cstate="print"/>
          <a:srcRect/>
          <a:stretch>
            <a:fillRect/>
          </a:stretch>
        </p:blipFill>
        <p:spPr bwMode="auto">
          <a:xfrm>
            <a:off x="0" y="1063625"/>
            <a:ext cx="8305800" cy="5219700"/>
          </a:xfrm>
          <a:prstGeom prst="rect">
            <a:avLst/>
          </a:prstGeom>
          <a:noFill/>
          <a:ln w="9525">
            <a:noFill/>
            <a:miter lim="800000"/>
            <a:headEnd/>
            <a:tailEnd/>
          </a:ln>
        </p:spPr>
      </p:pic>
      <p:sp>
        <p:nvSpPr>
          <p:cNvPr id="5" name="Slide Number Placeholder 5"/>
          <p:cNvSpPr>
            <a:spLocks noGrp="1"/>
          </p:cNvSpPr>
          <p:nvPr>
            <p:ph type="sldNum" sz="quarter" idx="12"/>
          </p:nvPr>
        </p:nvSpPr>
        <p:spPr bwMode="auto">
          <a:xfrm>
            <a:off x="7010400" y="6572296"/>
            <a:ext cx="2133600" cy="285728"/>
          </a:xfrm>
          <a:prstGeom prst="rect">
            <a:avLst/>
          </a:prstGeom>
          <a:noFill/>
          <a:ln>
            <a:miter lim="800000"/>
            <a:headEnd/>
            <a:tailEnd/>
          </a:ln>
        </p:spPr>
        <p:txBody>
          <a:bodyPr/>
          <a:lstStyle/>
          <a:p>
            <a:fld id="{CC5C5DE7-60F8-4D6C-974E-DA94124CDC56}" type="slidenum">
              <a:rPr lang="en-US"/>
              <a:pPr/>
              <a:t>48</a:t>
            </a:fld>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2"/>
          <p:cNvSpPr>
            <a:spLocks noGrp="1" noChangeArrowheads="1"/>
          </p:cNvSpPr>
          <p:nvPr>
            <p:ph type="title"/>
          </p:nvPr>
        </p:nvSpPr>
        <p:spPr/>
        <p:txBody>
          <a:bodyPr/>
          <a:lstStyle/>
          <a:p>
            <a:pPr eaLnBrk="1" hangingPunct="1"/>
            <a:r>
              <a:rPr lang="en-GB" sz="1800" smtClean="0"/>
              <a:t>Ethics: equal CO2 emission per person?</a:t>
            </a:r>
            <a:endParaRPr lang="en-US" sz="1800" smtClean="0"/>
          </a:p>
        </p:txBody>
      </p:sp>
      <p:sp>
        <p:nvSpPr>
          <p:cNvPr id="23556" name="Rectangle 3"/>
          <p:cNvSpPr>
            <a:spLocks noGrp="1" noChangeArrowheads="1"/>
          </p:cNvSpPr>
          <p:nvPr>
            <p:ph idx="1"/>
          </p:nvPr>
        </p:nvSpPr>
        <p:spPr/>
        <p:txBody>
          <a:bodyPr/>
          <a:lstStyle/>
          <a:p>
            <a:pPr eaLnBrk="1" hangingPunct="1">
              <a:buFontTx/>
              <a:buNone/>
            </a:pPr>
            <a:r>
              <a:rPr lang="en-US" dirty="0" smtClean="0"/>
              <a:t>Humans have equal rights to emissions, therefore convergence of emission per person in the EU and elsewhere? What about different resources and climate of countries? Note that for global equity, EU per capita emissions will have to fall by over 95% to reach 60% reduction globally.</a:t>
            </a:r>
          </a:p>
          <a:p>
            <a:pPr eaLnBrk="1" hangingPunct="1"/>
            <a:endParaRPr lang="en-US" dirty="0" smtClean="0"/>
          </a:p>
        </p:txBody>
      </p:sp>
      <p:sp>
        <p:nvSpPr>
          <p:cNvPr id="23554" name="Slide Number Placeholder 5"/>
          <p:cNvSpPr>
            <a:spLocks noGrp="1"/>
          </p:cNvSpPr>
          <p:nvPr>
            <p:ph type="sldNum" sz="quarter" idx="12"/>
          </p:nvPr>
        </p:nvSpPr>
        <p:spPr bwMode="auto">
          <a:prstGeom prst="rect">
            <a:avLst/>
          </a:prstGeom>
          <a:noFill/>
          <a:ln>
            <a:miter lim="800000"/>
            <a:headEnd/>
            <a:tailEnd/>
          </a:ln>
        </p:spPr>
        <p:txBody>
          <a:bodyPr/>
          <a:lstStyle/>
          <a:p>
            <a:fld id="{AFFC1621-0B1C-434E-B7FA-C460AD02F746}" type="slidenum">
              <a:rPr lang="en-US"/>
              <a:pPr/>
              <a:t>49</a:t>
            </a:fld>
            <a:endParaRPr lang="en-US"/>
          </a:p>
        </p:txBody>
      </p:sp>
      <p:pic>
        <p:nvPicPr>
          <p:cNvPr id="23557" name="Picture 4"/>
          <p:cNvPicPr>
            <a:picLocks noChangeAspect="1" noChangeArrowheads="1"/>
          </p:cNvPicPr>
          <p:nvPr/>
        </p:nvPicPr>
        <p:blipFill>
          <a:blip r:embed="rId3" cstate="print"/>
          <a:srcRect/>
          <a:stretch>
            <a:fillRect/>
          </a:stretch>
        </p:blipFill>
        <p:spPr bwMode="auto">
          <a:xfrm>
            <a:off x="2143125" y="2000250"/>
            <a:ext cx="6843713" cy="44751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2"/>
          <p:cNvSpPr>
            <a:spLocks noGrp="1" noChangeArrowheads="1"/>
          </p:cNvSpPr>
          <p:nvPr>
            <p:ph type="title"/>
          </p:nvPr>
        </p:nvSpPr>
        <p:spPr>
          <a:xfrm>
            <a:off x="285720" y="500042"/>
            <a:ext cx="8489950" cy="576263"/>
          </a:xfrm>
        </p:spPr>
        <p:txBody>
          <a:bodyPr/>
          <a:lstStyle/>
          <a:p>
            <a:pPr eaLnBrk="1" hangingPunct="1"/>
            <a:r>
              <a:rPr lang="en-US" sz="1500" dirty="0" smtClean="0"/>
              <a:t>History of people and energy</a:t>
            </a:r>
          </a:p>
        </p:txBody>
      </p:sp>
      <p:sp>
        <p:nvSpPr>
          <p:cNvPr id="39940" name="Rectangle 3"/>
          <p:cNvSpPr>
            <a:spLocks noGrp="1" noChangeArrowheads="1"/>
          </p:cNvSpPr>
          <p:nvPr>
            <p:ph idx="1"/>
          </p:nvPr>
        </p:nvSpPr>
        <p:spPr>
          <a:xfrm>
            <a:off x="500063" y="1000125"/>
            <a:ext cx="3357562" cy="357188"/>
          </a:xfrm>
          <a:noFill/>
        </p:spPr>
        <p:txBody>
          <a:bodyPr/>
          <a:lstStyle/>
          <a:p>
            <a:pPr>
              <a:buFontTx/>
              <a:buNone/>
            </a:pPr>
            <a:r>
              <a:rPr lang="en-GB" smtClean="0"/>
              <a:t>-5000 to 0 AD. Agriculture, animals</a:t>
            </a:r>
          </a:p>
        </p:txBody>
      </p:sp>
      <p:sp>
        <p:nvSpPr>
          <p:cNvPr id="39938" name="Slide Number Placeholder 5"/>
          <p:cNvSpPr>
            <a:spLocks noGrp="1"/>
          </p:cNvSpPr>
          <p:nvPr>
            <p:ph type="sldNum" sz="quarter" idx="12"/>
          </p:nvPr>
        </p:nvSpPr>
        <p:spPr bwMode="auto">
          <a:xfrm>
            <a:off x="6553200" y="6245225"/>
            <a:ext cx="2133600" cy="476250"/>
          </a:xfrm>
          <a:prstGeom prst="rect">
            <a:avLst/>
          </a:prstGeom>
          <a:noFill/>
          <a:ln>
            <a:miter lim="800000"/>
            <a:headEnd/>
            <a:tailEnd/>
          </a:ln>
        </p:spPr>
        <p:txBody>
          <a:bodyPr/>
          <a:lstStyle/>
          <a:p>
            <a:pPr algn="r"/>
            <a:fld id="{76CECF02-68E3-43BA-934D-128C60B71797}" type="slidenum">
              <a:rPr lang="en-US"/>
              <a:pPr algn="r"/>
              <a:t>5</a:t>
            </a:fld>
            <a:endParaRPr lang="en-US"/>
          </a:p>
        </p:txBody>
      </p:sp>
      <p:pic>
        <p:nvPicPr>
          <p:cNvPr id="39941" name="Picture 7"/>
          <p:cNvPicPr>
            <a:picLocks noChangeAspect="1" noChangeArrowheads="1"/>
          </p:cNvPicPr>
          <p:nvPr/>
        </p:nvPicPr>
        <p:blipFill>
          <a:blip r:embed="rId3" cstate="print"/>
          <a:srcRect/>
          <a:stretch>
            <a:fillRect/>
          </a:stretch>
        </p:blipFill>
        <p:spPr bwMode="auto">
          <a:xfrm>
            <a:off x="428625" y="1285875"/>
            <a:ext cx="3648075" cy="2428875"/>
          </a:xfrm>
          <a:prstGeom prst="rect">
            <a:avLst/>
          </a:prstGeom>
          <a:noFill/>
          <a:ln w="9525">
            <a:noFill/>
            <a:miter lim="800000"/>
            <a:headEnd/>
            <a:tailEnd/>
          </a:ln>
        </p:spPr>
      </p:pic>
      <p:sp>
        <p:nvSpPr>
          <p:cNvPr id="11" name="Rectangle 3"/>
          <p:cNvSpPr txBox="1">
            <a:spLocks noChangeArrowheads="1"/>
          </p:cNvSpPr>
          <p:nvPr/>
        </p:nvSpPr>
        <p:spPr bwMode="auto">
          <a:xfrm>
            <a:off x="357188" y="3857625"/>
            <a:ext cx="3500437" cy="357188"/>
          </a:xfrm>
          <a:prstGeom prst="rect">
            <a:avLst/>
          </a:prstGeom>
          <a:noFill/>
          <a:ln w="9525">
            <a:noFill/>
            <a:miter lim="800000"/>
            <a:headEnd/>
            <a:tailEnd/>
          </a:ln>
        </p:spPr>
        <p:txBody>
          <a:bodyPr/>
          <a:lstStyle/>
          <a:p>
            <a:pPr marL="342900" indent="-342900" eaLnBrk="0" hangingPunct="0">
              <a:spcBef>
                <a:spcPct val="20000"/>
              </a:spcBef>
              <a:defRPr/>
            </a:pPr>
            <a:r>
              <a:rPr lang="en-GB" sz="1400" kern="0" dirty="0">
                <a:latin typeface="+mn-lt"/>
                <a:cs typeface="+mn-cs"/>
              </a:rPr>
              <a:t>1800 to 2010. First part of fossil era</a:t>
            </a:r>
          </a:p>
        </p:txBody>
      </p:sp>
      <p:pic>
        <p:nvPicPr>
          <p:cNvPr id="39943" name="Picture 12"/>
          <p:cNvPicPr>
            <a:picLocks noChangeAspect="1" noChangeArrowheads="1"/>
          </p:cNvPicPr>
          <p:nvPr/>
        </p:nvPicPr>
        <p:blipFill>
          <a:blip r:embed="rId4" cstate="print"/>
          <a:srcRect/>
          <a:stretch>
            <a:fillRect/>
          </a:stretch>
        </p:blipFill>
        <p:spPr bwMode="auto">
          <a:xfrm>
            <a:off x="357188" y="4183063"/>
            <a:ext cx="4038600" cy="2674937"/>
          </a:xfrm>
          <a:prstGeom prst="rect">
            <a:avLst/>
          </a:prstGeom>
          <a:noFill/>
          <a:ln w="9525">
            <a:noFill/>
            <a:miter lim="800000"/>
            <a:headEnd/>
            <a:tailEnd/>
          </a:ln>
        </p:spPr>
      </p:pic>
      <p:pic>
        <p:nvPicPr>
          <p:cNvPr id="39944" name="Picture 13"/>
          <p:cNvPicPr>
            <a:picLocks noChangeAspect="1" noChangeArrowheads="1"/>
          </p:cNvPicPr>
          <p:nvPr/>
        </p:nvPicPr>
        <p:blipFill>
          <a:blip r:embed="rId5" cstate="print"/>
          <a:srcRect/>
          <a:stretch>
            <a:fillRect/>
          </a:stretch>
        </p:blipFill>
        <p:spPr bwMode="auto">
          <a:xfrm>
            <a:off x="4572000" y="1428750"/>
            <a:ext cx="4038600" cy="2674938"/>
          </a:xfrm>
          <a:prstGeom prst="rect">
            <a:avLst/>
          </a:prstGeom>
          <a:noFill/>
          <a:ln w="9525">
            <a:noFill/>
            <a:miter lim="800000"/>
            <a:headEnd/>
            <a:tailEnd/>
          </a:ln>
        </p:spPr>
      </p:pic>
      <p:sp>
        <p:nvSpPr>
          <p:cNvPr id="17" name="Rectangle 3"/>
          <p:cNvSpPr txBox="1">
            <a:spLocks noChangeArrowheads="1"/>
          </p:cNvSpPr>
          <p:nvPr/>
        </p:nvSpPr>
        <p:spPr bwMode="auto">
          <a:xfrm>
            <a:off x="4643438" y="1071563"/>
            <a:ext cx="4071937" cy="357187"/>
          </a:xfrm>
          <a:prstGeom prst="rect">
            <a:avLst/>
          </a:prstGeom>
          <a:noFill/>
          <a:ln w="9525">
            <a:noFill/>
            <a:miter lim="800000"/>
            <a:headEnd/>
            <a:tailEnd/>
          </a:ln>
        </p:spPr>
        <p:txBody>
          <a:bodyPr/>
          <a:lstStyle/>
          <a:p>
            <a:pPr marL="342900" indent="-342900" eaLnBrk="0" hangingPunct="0">
              <a:spcBef>
                <a:spcPct val="20000"/>
              </a:spcBef>
              <a:defRPr/>
            </a:pPr>
            <a:r>
              <a:rPr lang="en-GB" sz="1400" kern="0" dirty="0">
                <a:latin typeface="+mn-lt"/>
                <a:cs typeface="+mn-cs"/>
              </a:rPr>
              <a:t>0 to 1500 AD. Technological </a:t>
            </a:r>
            <a:r>
              <a:rPr lang="en-GB" sz="1400" kern="0" dirty="0" err="1">
                <a:latin typeface="+mn-lt"/>
                <a:cs typeface="+mn-cs"/>
              </a:rPr>
              <a:t>renewables</a:t>
            </a:r>
            <a:endParaRPr lang="en-GB" sz="1400" kern="0" dirty="0">
              <a:latin typeface="+mn-lt"/>
              <a:cs typeface="+mn-cs"/>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285750" y="714375"/>
            <a:ext cx="2500313" cy="642938"/>
          </a:xfrm>
        </p:spPr>
        <p:txBody>
          <a:bodyPr/>
          <a:lstStyle/>
          <a:p>
            <a:pPr eaLnBrk="1" hangingPunct="1"/>
            <a:r>
              <a:rPr lang="en-US" smtClean="0"/>
              <a:t>The importance of fast measures -</a:t>
            </a:r>
            <a:br>
              <a:rPr lang="en-US" smtClean="0"/>
            </a:br>
            <a:r>
              <a:rPr lang="en-US" smtClean="0"/>
              <a:t>avoid tipping points</a:t>
            </a:r>
          </a:p>
        </p:txBody>
      </p:sp>
      <p:sp>
        <p:nvSpPr>
          <p:cNvPr id="35843" name="Content Placeholder 2"/>
          <p:cNvSpPr>
            <a:spLocks noGrp="1"/>
          </p:cNvSpPr>
          <p:nvPr>
            <p:ph idx="1"/>
          </p:nvPr>
        </p:nvSpPr>
        <p:spPr>
          <a:xfrm>
            <a:off x="2357438" y="1428750"/>
            <a:ext cx="1571625" cy="1643063"/>
          </a:xfrm>
        </p:spPr>
        <p:txBody>
          <a:bodyPr/>
          <a:lstStyle/>
          <a:p>
            <a:pPr algn="r" eaLnBrk="1" hangingPunct="1">
              <a:buFontTx/>
              <a:buNone/>
            </a:pPr>
            <a:r>
              <a:rPr lang="en-GB" sz="1200" smtClean="0"/>
              <a:t>Chart shows UK national CO2 as a proxy for fossil fuel consumption</a:t>
            </a:r>
          </a:p>
          <a:p>
            <a:pPr eaLnBrk="1" hangingPunct="1">
              <a:buFontTx/>
              <a:buNone/>
            </a:pPr>
            <a:endParaRPr lang="en-GB" sz="1200" smtClean="0"/>
          </a:p>
        </p:txBody>
      </p:sp>
      <p:sp>
        <p:nvSpPr>
          <p:cNvPr id="35844" name="Slide Number Placeholder 3"/>
          <p:cNvSpPr>
            <a:spLocks noGrp="1"/>
          </p:cNvSpPr>
          <p:nvPr>
            <p:ph type="sldNum" sz="quarter" idx="12"/>
          </p:nvPr>
        </p:nvSpPr>
        <p:spPr bwMode="auto">
          <a:xfrm>
            <a:off x="7010400" y="6245225"/>
            <a:ext cx="1633538" cy="476250"/>
          </a:xfrm>
          <a:prstGeom prst="rect">
            <a:avLst/>
          </a:prstGeom>
          <a:noFill/>
          <a:ln>
            <a:miter lim="800000"/>
            <a:headEnd/>
            <a:tailEnd/>
          </a:ln>
        </p:spPr>
        <p:txBody>
          <a:bodyPr/>
          <a:lstStyle/>
          <a:p>
            <a:pPr algn="r"/>
            <a:fld id="{E184AB9D-C89A-4860-AF57-A8CED2474689}" type="slidenum">
              <a:rPr lang="en-GB"/>
              <a:pPr algn="r"/>
              <a:t>50</a:t>
            </a:fld>
            <a:endParaRPr lang="en-GB"/>
          </a:p>
        </p:txBody>
      </p:sp>
      <p:pic>
        <p:nvPicPr>
          <p:cNvPr id="35845" name="Picture 6"/>
          <p:cNvPicPr>
            <a:picLocks noChangeAspect="1" noChangeArrowheads="1"/>
          </p:cNvPicPr>
          <p:nvPr/>
        </p:nvPicPr>
        <p:blipFill>
          <a:blip r:embed="rId3" cstate="print"/>
          <a:srcRect/>
          <a:stretch>
            <a:fillRect/>
          </a:stretch>
        </p:blipFill>
        <p:spPr bwMode="auto">
          <a:xfrm>
            <a:off x="3857625" y="357188"/>
            <a:ext cx="5286375" cy="3176587"/>
          </a:xfrm>
          <a:prstGeom prst="rect">
            <a:avLst/>
          </a:prstGeom>
          <a:noFill/>
          <a:ln w="9525">
            <a:noFill/>
            <a:miter lim="800000"/>
            <a:headEnd/>
            <a:tailEnd/>
          </a:ln>
        </p:spPr>
      </p:pic>
      <p:sp>
        <p:nvSpPr>
          <p:cNvPr id="6" name="Content Placeholder 2"/>
          <p:cNvSpPr txBox="1">
            <a:spLocks/>
          </p:cNvSpPr>
          <p:nvPr/>
        </p:nvSpPr>
        <p:spPr bwMode="auto">
          <a:xfrm>
            <a:off x="428625" y="2357438"/>
            <a:ext cx="2500313" cy="3929062"/>
          </a:xfrm>
          <a:prstGeom prst="rect">
            <a:avLst/>
          </a:prstGeom>
          <a:solidFill>
            <a:srgbClr val="00FFCC"/>
          </a:solidFill>
          <a:ln w="9525">
            <a:solidFill>
              <a:schemeClr val="tx1"/>
            </a:solidFill>
            <a:miter lim="800000"/>
            <a:headEnd/>
            <a:tailEnd/>
          </a:ln>
        </p:spPr>
        <p:txBody>
          <a:bodyPr/>
          <a:lstStyle/>
          <a:p>
            <a:pPr marL="342900" indent="-342900">
              <a:spcBef>
                <a:spcPct val="20000"/>
              </a:spcBef>
              <a:defRPr/>
            </a:pPr>
            <a:r>
              <a:rPr lang="en-GB" sz="1400" kern="0" dirty="0">
                <a:latin typeface="+mn-lt"/>
                <a:ea typeface="ＭＳ Ｐゴシック" pitchFamily="124" charset="-128"/>
              </a:rPr>
              <a:t>Demand measures reduce all upstream energy.</a:t>
            </a:r>
          </a:p>
          <a:p>
            <a:pPr marL="342900" indent="-342900">
              <a:spcBef>
                <a:spcPct val="20000"/>
              </a:spcBef>
              <a:defRPr/>
            </a:pPr>
            <a:endParaRPr lang="en-GB" sz="1400" kern="0" dirty="0">
              <a:latin typeface="+mn-lt"/>
              <a:ea typeface="ＭＳ Ｐゴシック" pitchFamily="124" charset="-128"/>
            </a:endParaRPr>
          </a:p>
          <a:p>
            <a:pPr marL="342900" indent="-342900">
              <a:spcBef>
                <a:spcPct val="20000"/>
              </a:spcBef>
              <a:defRPr/>
            </a:pPr>
            <a:r>
              <a:rPr lang="en-GB" sz="1400" kern="0" dirty="0">
                <a:latin typeface="+mn-lt"/>
                <a:ea typeface="ＭＳ Ｐゴシック" pitchFamily="124" charset="-128"/>
              </a:rPr>
              <a:t>Some cause rapid reduction with large effect on time </a:t>
            </a:r>
            <a:r>
              <a:rPr lang="en-GB" sz="1400" kern="0" dirty="0">
                <a:ea typeface="ＭＳ Ｐゴシック" pitchFamily="124" charset="-128"/>
              </a:rPr>
              <a:t>integrated:</a:t>
            </a:r>
          </a:p>
          <a:p>
            <a:pPr marL="342900" indent="-342900">
              <a:spcBef>
                <a:spcPct val="20000"/>
              </a:spcBef>
              <a:buFont typeface="Arial" pitchFamily="34" charset="0"/>
              <a:buChar char="•"/>
              <a:defRPr/>
            </a:pPr>
            <a:r>
              <a:rPr lang="en-GB" sz="1400" kern="0" dirty="0">
                <a:latin typeface="+mn-lt"/>
                <a:ea typeface="ＭＳ Ｐゴシック" pitchFamily="124" charset="-128"/>
              </a:rPr>
              <a:t>Energy =&gt;</a:t>
            </a:r>
            <a:r>
              <a:rPr lang="en-GB" sz="1400" kern="0" dirty="0">
                <a:ea typeface="ＭＳ Ｐゴシック" pitchFamily="124" charset="-128"/>
              </a:rPr>
              <a:t> therefore enhance security</a:t>
            </a:r>
            <a:endParaRPr lang="en-GB" sz="1400" kern="0" dirty="0">
              <a:latin typeface="+mn-lt"/>
              <a:ea typeface="ＭＳ Ｐゴシック" pitchFamily="124" charset="-128"/>
            </a:endParaRPr>
          </a:p>
          <a:p>
            <a:pPr marL="342900" indent="-342900">
              <a:spcBef>
                <a:spcPct val="20000"/>
              </a:spcBef>
              <a:buFont typeface="Arial" pitchFamily="34" charset="0"/>
              <a:buChar char="•"/>
              <a:defRPr/>
            </a:pPr>
            <a:r>
              <a:rPr lang="en-GB" sz="1400" kern="0" dirty="0">
                <a:latin typeface="+mn-lt"/>
                <a:ea typeface="ＭＳ Ｐゴシック" pitchFamily="124" charset="-128"/>
              </a:rPr>
              <a:t>Carbon and other GHG emission =&gt; less warming integrated over years, </a:t>
            </a:r>
          </a:p>
          <a:p>
            <a:pPr marL="342900" indent="-342900">
              <a:spcBef>
                <a:spcPct val="20000"/>
              </a:spcBef>
              <a:buFont typeface="Arial" pitchFamily="34" charset="0"/>
              <a:buChar char="•"/>
              <a:defRPr/>
            </a:pPr>
            <a:r>
              <a:rPr lang="en-GB" sz="1400" kern="0" dirty="0">
                <a:latin typeface="+mn-lt"/>
                <a:ea typeface="ＭＳ Ｐゴシック" pitchFamily="124" charset="-128"/>
              </a:rPr>
              <a:t>Air pollution emission and deposition</a:t>
            </a:r>
          </a:p>
          <a:p>
            <a:pPr marL="342900" indent="-342900">
              <a:spcBef>
                <a:spcPct val="20000"/>
              </a:spcBef>
              <a:buFont typeface="Arial" pitchFamily="34" charset="0"/>
              <a:buChar char="•"/>
              <a:defRPr/>
            </a:pPr>
            <a:endParaRPr lang="en-GB" sz="1400" kern="0" dirty="0">
              <a:latin typeface="+mn-lt"/>
              <a:ea typeface="ＭＳ Ｐゴシック" pitchFamily="124" charset="-128"/>
            </a:endParaRPr>
          </a:p>
        </p:txBody>
      </p:sp>
      <p:pic>
        <p:nvPicPr>
          <p:cNvPr id="35847" name="Picture 7"/>
          <p:cNvPicPr>
            <a:picLocks noChangeAspect="1" noChangeArrowheads="1"/>
          </p:cNvPicPr>
          <p:nvPr/>
        </p:nvPicPr>
        <p:blipFill>
          <a:blip r:embed="rId4" cstate="print"/>
          <a:srcRect/>
          <a:stretch>
            <a:fillRect/>
          </a:stretch>
        </p:blipFill>
        <p:spPr bwMode="auto">
          <a:xfrm>
            <a:off x="4705350" y="3643313"/>
            <a:ext cx="4438650" cy="3214687"/>
          </a:xfrm>
          <a:prstGeom prst="rect">
            <a:avLst/>
          </a:prstGeom>
          <a:noFill/>
          <a:ln w="9525">
            <a:noFill/>
            <a:miter lim="800000"/>
            <a:headEnd/>
            <a:tailEnd/>
          </a:ln>
        </p:spPr>
      </p:pic>
      <p:sp>
        <p:nvSpPr>
          <p:cNvPr id="8" name="Content Placeholder 2"/>
          <p:cNvSpPr txBox="1">
            <a:spLocks/>
          </p:cNvSpPr>
          <p:nvPr/>
        </p:nvSpPr>
        <p:spPr bwMode="auto">
          <a:xfrm>
            <a:off x="3143250" y="5000625"/>
            <a:ext cx="1571625" cy="1500188"/>
          </a:xfrm>
          <a:prstGeom prst="rect">
            <a:avLst/>
          </a:prstGeom>
          <a:noFill/>
          <a:ln w="9525">
            <a:noFill/>
            <a:miter lim="800000"/>
            <a:headEnd/>
            <a:tailEnd/>
          </a:ln>
        </p:spPr>
        <p:txBody>
          <a:bodyPr/>
          <a:lstStyle/>
          <a:p>
            <a:pPr marL="342900" indent="-342900" algn="r">
              <a:spcBef>
                <a:spcPct val="20000"/>
              </a:spcBef>
              <a:defRPr/>
            </a:pPr>
            <a:r>
              <a:rPr lang="en-GB" sz="1200" kern="0" dirty="0">
                <a:latin typeface="+mn-lt"/>
                <a:ea typeface="ＭＳ Ｐゴシック" pitchFamily="124" charset="-128"/>
              </a:rPr>
              <a:t>Chart illustrates integrated global warming reduction 2010-2030</a:t>
            </a:r>
          </a:p>
          <a:p>
            <a:pPr marL="342900" indent="-342900">
              <a:spcBef>
                <a:spcPct val="20000"/>
              </a:spcBef>
              <a:defRPr/>
            </a:pPr>
            <a:endParaRPr lang="en-GB" sz="1200" kern="0" dirty="0">
              <a:latin typeface="+mn-lt"/>
              <a:ea typeface="ＭＳ Ｐゴシック" pitchFamily="124" charset="-128"/>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5" name="Rectangle 4"/>
          <p:cNvSpPr>
            <a:spLocks noGrp="1" noChangeArrowheads="1"/>
          </p:cNvSpPr>
          <p:nvPr>
            <p:ph type="title"/>
          </p:nvPr>
        </p:nvSpPr>
        <p:spPr/>
        <p:txBody>
          <a:bodyPr/>
          <a:lstStyle/>
          <a:p>
            <a:r>
              <a:rPr lang="en-GB" dirty="0" smtClean="0"/>
              <a:t>References: Barrett work</a:t>
            </a:r>
          </a:p>
        </p:txBody>
      </p:sp>
      <p:sp>
        <p:nvSpPr>
          <p:cNvPr id="59396" name="Rectangle 5"/>
          <p:cNvSpPr>
            <a:spLocks noGrp="1" noChangeArrowheads="1"/>
          </p:cNvSpPr>
          <p:nvPr>
            <p:ph idx="1"/>
          </p:nvPr>
        </p:nvSpPr>
        <p:spPr/>
        <p:txBody>
          <a:bodyPr/>
          <a:lstStyle/>
          <a:p>
            <a:pPr>
              <a:lnSpc>
                <a:spcPct val="80000"/>
              </a:lnSpc>
              <a:buFontTx/>
              <a:buNone/>
            </a:pPr>
            <a:r>
              <a:rPr lang="fr-FR" sz="1200" b="1" dirty="0" smtClean="0"/>
              <a:t>General:</a:t>
            </a:r>
          </a:p>
          <a:p>
            <a:pPr>
              <a:lnSpc>
                <a:spcPct val="80000"/>
              </a:lnSpc>
              <a:buFontTx/>
              <a:buNone/>
            </a:pPr>
            <a:r>
              <a:rPr lang="fr-FR" sz="1200" dirty="0" smtClean="0">
                <a:hlinkClick r:id="rId3"/>
              </a:rPr>
              <a:t>http://www.bartlett.ucl.ac.uk/markbarrett/Index.html</a:t>
            </a:r>
            <a:endParaRPr lang="fr-FR" sz="1200" dirty="0" smtClean="0"/>
          </a:p>
          <a:p>
            <a:pPr>
              <a:lnSpc>
                <a:spcPct val="80000"/>
              </a:lnSpc>
              <a:buFontTx/>
              <a:buNone/>
            </a:pPr>
            <a:endParaRPr lang="fr-FR" sz="1200" b="1" dirty="0" smtClean="0"/>
          </a:p>
          <a:p>
            <a:pPr>
              <a:lnSpc>
                <a:spcPct val="80000"/>
              </a:lnSpc>
              <a:buFontTx/>
              <a:buNone/>
            </a:pPr>
            <a:r>
              <a:rPr lang="fr-FR" sz="1200" b="1" dirty="0" smtClean="0"/>
              <a:t>UK Energy scenario: </a:t>
            </a:r>
            <a:r>
              <a:rPr lang="fr-FR" sz="1200" dirty="0" err="1" smtClean="0"/>
              <a:t>presentation</a:t>
            </a:r>
            <a:r>
              <a:rPr lang="fr-FR" sz="1200" dirty="0" smtClean="0"/>
              <a:t> </a:t>
            </a:r>
            <a:r>
              <a:rPr lang="fr-FR" sz="1200" dirty="0" smtClean="0">
                <a:hlinkClick r:id="rId4"/>
              </a:rPr>
              <a:t>http://www.bartlett.ucl.ac.uk/markbarrett/Energy/UKEnergy/UKEneScenarioAnim140206.zip</a:t>
            </a:r>
            <a:endParaRPr lang="fr-FR" sz="1200" dirty="0" smtClean="0"/>
          </a:p>
          <a:p>
            <a:pPr>
              <a:lnSpc>
                <a:spcPct val="80000"/>
              </a:lnSpc>
              <a:buFontTx/>
              <a:buNone/>
            </a:pPr>
            <a:endParaRPr lang="fr-FR" sz="1200" b="1" dirty="0" smtClean="0"/>
          </a:p>
          <a:p>
            <a:pPr>
              <a:lnSpc>
                <a:spcPct val="80000"/>
              </a:lnSpc>
              <a:buFontTx/>
              <a:buNone/>
            </a:pPr>
            <a:r>
              <a:rPr lang="fr-FR" sz="1200" b="1" dirty="0" err="1" smtClean="0"/>
              <a:t>Consumption</a:t>
            </a:r>
            <a:r>
              <a:rPr lang="fr-FR" sz="1200" dirty="0" smtClean="0"/>
              <a:t>: Report on </a:t>
            </a:r>
            <a:r>
              <a:rPr lang="fr-FR" sz="1200" dirty="0" err="1" smtClean="0"/>
              <a:t>consumption</a:t>
            </a:r>
            <a:r>
              <a:rPr lang="fr-FR" sz="1200" dirty="0" smtClean="0"/>
              <a:t>, energy and </a:t>
            </a:r>
            <a:r>
              <a:rPr lang="fr-FR" sz="1200" dirty="0" err="1" smtClean="0"/>
              <a:t>carbon</a:t>
            </a:r>
            <a:r>
              <a:rPr lang="fr-FR" sz="1200" dirty="0" smtClean="0"/>
              <a:t> </a:t>
            </a:r>
            <a:r>
              <a:rPr lang="fr-FR" sz="1200" dirty="0" err="1" smtClean="0"/>
              <a:t>dioxide</a:t>
            </a:r>
            <a:r>
              <a:rPr lang="fr-FR" sz="1200" dirty="0" smtClean="0"/>
              <a:t> </a:t>
            </a:r>
            <a:r>
              <a:rPr lang="fr-FR" sz="1200" dirty="0" err="1" smtClean="0"/>
              <a:t>including</a:t>
            </a:r>
            <a:r>
              <a:rPr lang="fr-FR" sz="1200" dirty="0" smtClean="0"/>
              <a:t> </a:t>
            </a:r>
            <a:r>
              <a:rPr lang="fr-FR" sz="1200" dirty="0" err="1" smtClean="0"/>
              <a:t>behavioural</a:t>
            </a:r>
            <a:r>
              <a:rPr lang="fr-FR" sz="1200" dirty="0" smtClean="0"/>
              <a:t> </a:t>
            </a:r>
            <a:r>
              <a:rPr lang="fr-FR" sz="1200" dirty="0" err="1" smtClean="0"/>
              <a:t>measures</a:t>
            </a:r>
            <a:endParaRPr lang="fr-FR" sz="1200" b="1" dirty="0" smtClean="0"/>
          </a:p>
          <a:p>
            <a:pPr>
              <a:lnSpc>
                <a:spcPct val="80000"/>
              </a:lnSpc>
              <a:buFontTx/>
              <a:buNone/>
            </a:pPr>
            <a:r>
              <a:rPr lang="fr-FR" sz="1200" dirty="0" smtClean="0">
                <a:hlinkClick r:id="rId5"/>
              </a:rPr>
              <a:t>http://www.bartlett.ucl.ac.uk/markbarrett/Consumption/EneCarbCons05.zip</a:t>
            </a:r>
            <a:endParaRPr lang="fr-FR" sz="1200" dirty="0" smtClean="0"/>
          </a:p>
          <a:p>
            <a:pPr>
              <a:lnSpc>
                <a:spcPct val="80000"/>
              </a:lnSpc>
              <a:buFontTx/>
              <a:buNone/>
            </a:pPr>
            <a:endParaRPr lang="fr-FR" sz="1200" dirty="0" smtClean="0"/>
          </a:p>
          <a:p>
            <a:pPr>
              <a:lnSpc>
                <a:spcPct val="80000"/>
              </a:lnSpc>
              <a:buFontTx/>
              <a:buNone/>
            </a:pPr>
            <a:r>
              <a:rPr lang="fr-FR" sz="1200" b="1" dirty="0" err="1" smtClean="0"/>
              <a:t>Renewable</a:t>
            </a:r>
            <a:r>
              <a:rPr lang="fr-FR" sz="1200" b="1" dirty="0" smtClean="0"/>
              <a:t> </a:t>
            </a:r>
            <a:r>
              <a:rPr lang="fr-FR" sz="1200" b="1" dirty="0" err="1" smtClean="0"/>
              <a:t>electricity</a:t>
            </a:r>
            <a:r>
              <a:rPr lang="fr-FR" sz="1200" b="1" dirty="0" smtClean="0"/>
              <a:t> system</a:t>
            </a:r>
            <a:r>
              <a:rPr lang="fr-FR" sz="1200" dirty="0" smtClean="0"/>
              <a:t>: </a:t>
            </a:r>
            <a:r>
              <a:rPr lang="fr-FR" sz="1200" dirty="0" err="1" smtClean="0"/>
              <a:t>Feasibility</a:t>
            </a:r>
            <a:r>
              <a:rPr lang="fr-FR" sz="1200" dirty="0" smtClean="0"/>
              <a:t> of a </a:t>
            </a:r>
            <a:r>
              <a:rPr lang="fr-FR" sz="1200" dirty="0" err="1" smtClean="0"/>
              <a:t>high</a:t>
            </a:r>
            <a:r>
              <a:rPr lang="fr-FR" sz="1200" dirty="0" smtClean="0"/>
              <a:t> </a:t>
            </a:r>
            <a:r>
              <a:rPr lang="fr-FR" sz="1200" dirty="0" err="1" smtClean="0"/>
              <a:t>renewable</a:t>
            </a:r>
            <a:r>
              <a:rPr lang="fr-FR" sz="1200" dirty="0" smtClean="0"/>
              <a:t> </a:t>
            </a:r>
            <a:r>
              <a:rPr lang="fr-FR" sz="1200" dirty="0" err="1" smtClean="0"/>
              <a:t>electricity</a:t>
            </a:r>
            <a:r>
              <a:rPr lang="fr-FR" sz="1200" dirty="0" smtClean="0"/>
              <a:t> system</a:t>
            </a:r>
          </a:p>
          <a:p>
            <a:pPr>
              <a:lnSpc>
                <a:spcPct val="80000"/>
              </a:lnSpc>
              <a:buFontTx/>
              <a:buNone/>
            </a:pPr>
            <a:r>
              <a:rPr lang="fr-FR" sz="1200" dirty="0" smtClean="0">
                <a:hlinkClick r:id="rId6"/>
              </a:rPr>
              <a:t>http://www.cbes.ucl.ac.uk/projects/energyreview/Bartlett%20Response%20to%20Energy%20Review%20-%20electricity.pdf</a:t>
            </a:r>
            <a:endParaRPr lang="fr-FR" sz="1200" dirty="0" smtClean="0"/>
          </a:p>
          <a:p>
            <a:pPr>
              <a:lnSpc>
                <a:spcPct val="80000"/>
              </a:lnSpc>
              <a:buFontTx/>
              <a:buNone/>
            </a:pPr>
            <a:r>
              <a:rPr lang="fr-FR" sz="1200" dirty="0" smtClean="0">
                <a:hlinkClick r:id="rId7"/>
              </a:rPr>
              <a:t>http://www.bartlett.ucl.ac.uk/markbarrett/Energy/UKEnergy/UKElectricityGreenLight_100506.ppt</a:t>
            </a:r>
            <a:endParaRPr lang="fr-FR" sz="1200" dirty="0" smtClean="0"/>
          </a:p>
          <a:p>
            <a:pPr>
              <a:lnSpc>
                <a:spcPct val="80000"/>
              </a:lnSpc>
              <a:buFontTx/>
              <a:buNone/>
            </a:pPr>
            <a:endParaRPr lang="fr-FR" sz="1200" dirty="0" smtClean="0"/>
          </a:p>
          <a:p>
            <a:pPr>
              <a:lnSpc>
                <a:spcPct val="80000"/>
              </a:lnSpc>
              <a:buFontTx/>
              <a:buNone/>
            </a:pPr>
            <a:r>
              <a:rPr lang="fr-FR" sz="1200" b="1" dirty="0" smtClean="0"/>
              <a:t>Aviation</a:t>
            </a:r>
            <a:r>
              <a:rPr lang="fr-FR" sz="1200" dirty="0" smtClean="0"/>
              <a:t>: </a:t>
            </a:r>
            <a:r>
              <a:rPr lang="fr-FR" sz="1200" dirty="0" smtClean="0">
                <a:hlinkClick r:id="rId8"/>
              </a:rPr>
              <a:t>http://www.bartlett.ucl.ac.uk/markbarrett/Transport/Air/Aviation.htm</a:t>
            </a:r>
            <a:endParaRPr lang="fr-FR" sz="1200" dirty="0" smtClean="0"/>
          </a:p>
          <a:p>
            <a:pPr>
              <a:lnSpc>
                <a:spcPct val="80000"/>
              </a:lnSpc>
              <a:buFontTx/>
              <a:buNone/>
            </a:pPr>
            <a:r>
              <a:rPr lang="fr-FR" sz="1200" dirty="0" err="1" smtClean="0"/>
              <a:t>Technical</a:t>
            </a:r>
            <a:r>
              <a:rPr lang="fr-FR" sz="1200" dirty="0" smtClean="0"/>
              <a:t> scenarios </a:t>
            </a:r>
            <a:r>
              <a:rPr lang="fr-FR" sz="1200" dirty="0" smtClean="0">
                <a:hlinkClick r:id="rId9"/>
              </a:rPr>
              <a:t>http://www.bartlett.ucl.ac.uk/markbarrett/Transport/Air/Aviation94.zip</a:t>
            </a:r>
            <a:endParaRPr lang="fr-FR" sz="1200" dirty="0" smtClean="0"/>
          </a:p>
          <a:p>
            <a:pPr>
              <a:lnSpc>
                <a:spcPct val="80000"/>
              </a:lnSpc>
              <a:buFontTx/>
              <a:buNone/>
            </a:pPr>
            <a:r>
              <a:rPr lang="fr-FR" sz="1200" dirty="0" err="1" smtClean="0"/>
              <a:t>Effects</a:t>
            </a:r>
            <a:r>
              <a:rPr lang="fr-FR" sz="1200" dirty="0" smtClean="0"/>
              <a:t> of taxes: </a:t>
            </a:r>
            <a:r>
              <a:rPr lang="fr-FR" sz="1200" dirty="0" smtClean="0">
                <a:hlinkClick r:id="rId10"/>
              </a:rPr>
              <a:t>http://www.bartlett.ucl.ac.uk/markbarrett/Transport/Air/AvCharge.zip</a:t>
            </a:r>
            <a:endParaRPr lang="fr-FR" sz="1200" dirty="0" smtClean="0"/>
          </a:p>
          <a:p>
            <a:pPr>
              <a:lnSpc>
                <a:spcPct val="80000"/>
              </a:lnSpc>
              <a:buFontTx/>
              <a:buNone/>
            </a:pPr>
            <a:endParaRPr lang="fr-FR" sz="1200" dirty="0" smtClean="0"/>
          </a:p>
          <a:p>
            <a:pPr>
              <a:lnSpc>
                <a:spcPct val="80000"/>
              </a:lnSpc>
              <a:buFontTx/>
              <a:buNone/>
            </a:pPr>
            <a:r>
              <a:rPr lang="fr-FR" sz="1200" b="1" dirty="0" smtClean="0"/>
              <a:t>Transport</a:t>
            </a:r>
            <a:r>
              <a:rPr lang="fr-FR" sz="1200" dirty="0" smtClean="0"/>
              <a:t>: </a:t>
            </a:r>
          </a:p>
          <a:p>
            <a:pPr>
              <a:lnSpc>
                <a:spcPct val="80000"/>
              </a:lnSpc>
              <a:buFontTx/>
              <a:buNone/>
            </a:pPr>
            <a:r>
              <a:rPr lang="fr-FR" sz="1200" dirty="0" err="1" smtClean="0"/>
              <a:t>Summary</a:t>
            </a:r>
            <a:r>
              <a:rPr lang="fr-FR" sz="1200" dirty="0" smtClean="0"/>
              <a:t> </a:t>
            </a:r>
            <a:r>
              <a:rPr lang="fr-FR" sz="1200" dirty="0" err="1" smtClean="0"/>
              <a:t>presentation</a:t>
            </a:r>
            <a:r>
              <a:rPr lang="fr-FR" sz="1200" dirty="0" smtClean="0"/>
              <a:t> of </a:t>
            </a:r>
            <a:r>
              <a:rPr lang="fr-FR" sz="1200" dirty="0" err="1" smtClean="0"/>
              <a:t>some</a:t>
            </a:r>
            <a:r>
              <a:rPr lang="fr-FR" sz="1200" dirty="0" smtClean="0"/>
              <a:t> Auto-</a:t>
            </a:r>
            <a:r>
              <a:rPr lang="fr-FR" sz="1200" dirty="0" err="1" smtClean="0"/>
              <a:t>Oil</a:t>
            </a:r>
            <a:r>
              <a:rPr lang="fr-FR" sz="1200" dirty="0" smtClean="0"/>
              <a:t> </a:t>
            </a:r>
            <a:r>
              <a:rPr lang="fr-FR" sz="1200" dirty="0" err="1" smtClean="0"/>
              <a:t>work</a:t>
            </a:r>
            <a:r>
              <a:rPr lang="fr-FR" sz="1200" dirty="0" smtClean="0"/>
              <a:t> on transport and air </a:t>
            </a:r>
            <a:r>
              <a:rPr lang="fr-FR" sz="1200" dirty="0" err="1" smtClean="0"/>
              <a:t>quality</a:t>
            </a:r>
            <a:r>
              <a:rPr lang="fr-FR" sz="1200" dirty="0" smtClean="0"/>
              <a:t>, </a:t>
            </a:r>
            <a:r>
              <a:rPr lang="fr-FR" sz="1200" dirty="0" err="1" smtClean="0"/>
              <a:t>including</a:t>
            </a:r>
            <a:r>
              <a:rPr lang="fr-FR" sz="1200" dirty="0" smtClean="0"/>
              <a:t> </a:t>
            </a:r>
            <a:r>
              <a:rPr lang="fr-FR" sz="1200" dirty="0" err="1" smtClean="0"/>
              <a:t>some</a:t>
            </a:r>
            <a:r>
              <a:rPr lang="fr-FR" sz="1200" dirty="0" smtClean="0"/>
              <a:t> non-</a:t>
            </a:r>
            <a:r>
              <a:rPr lang="fr-FR" sz="1200" dirty="0" err="1" smtClean="0"/>
              <a:t>technical</a:t>
            </a:r>
            <a:r>
              <a:rPr lang="fr-FR" sz="1200" dirty="0" smtClean="0"/>
              <a:t> </a:t>
            </a:r>
            <a:r>
              <a:rPr lang="fr-FR" sz="1200" dirty="0" err="1" smtClean="0"/>
              <a:t>measures</a:t>
            </a:r>
            <a:endParaRPr lang="fr-FR" sz="1200" dirty="0" smtClean="0"/>
          </a:p>
          <a:p>
            <a:pPr>
              <a:lnSpc>
                <a:spcPct val="80000"/>
              </a:lnSpc>
              <a:buFontTx/>
              <a:buNone/>
            </a:pPr>
            <a:r>
              <a:rPr lang="fr-FR" sz="1200" dirty="0" smtClean="0">
                <a:hlinkClick r:id="rId11"/>
              </a:rPr>
              <a:t>http://www.bartlett.ucl.ac.uk/markbarrett/Transport/Land/AutoOil/JCAPWork.ppt</a:t>
            </a:r>
            <a:endParaRPr lang="fr-FR" sz="1200" dirty="0" smtClean="0"/>
          </a:p>
          <a:p>
            <a:pPr>
              <a:lnSpc>
                <a:spcPct val="80000"/>
              </a:lnSpc>
              <a:buFontTx/>
              <a:buNone/>
            </a:pPr>
            <a:endParaRPr lang="fr-FR" sz="1200" b="1" dirty="0" smtClean="0"/>
          </a:p>
          <a:p>
            <a:pPr>
              <a:lnSpc>
                <a:spcPct val="80000"/>
              </a:lnSpc>
              <a:buFontTx/>
              <a:buNone/>
            </a:pPr>
            <a:r>
              <a:rPr lang="fr-FR" sz="1200" b="1" dirty="0" smtClean="0"/>
              <a:t>Large Point Sources</a:t>
            </a:r>
            <a:r>
              <a:rPr lang="fr-FR" sz="1200" dirty="0" smtClean="0"/>
              <a:t>: </a:t>
            </a:r>
            <a:r>
              <a:rPr lang="fr-FR" sz="1200" dirty="0" err="1" smtClean="0"/>
              <a:t>emissions</a:t>
            </a:r>
            <a:r>
              <a:rPr lang="fr-FR" sz="1200" dirty="0" smtClean="0"/>
              <a:t> and </a:t>
            </a:r>
            <a:r>
              <a:rPr lang="fr-FR" sz="1200" dirty="0" err="1" smtClean="0"/>
              <a:t>health</a:t>
            </a:r>
            <a:r>
              <a:rPr lang="fr-FR" sz="1200" dirty="0" smtClean="0"/>
              <a:t> </a:t>
            </a:r>
            <a:r>
              <a:rPr lang="fr-FR" sz="1200" dirty="0" err="1" smtClean="0"/>
              <a:t>effects</a:t>
            </a:r>
            <a:endParaRPr lang="fr-FR" sz="1200" dirty="0" smtClean="0"/>
          </a:p>
          <a:p>
            <a:pPr>
              <a:lnSpc>
                <a:spcPct val="80000"/>
              </a:lnSpc>
              <a:buFontTx/>
              <a:buNone/>
            </a:pPr>
            <a:r>
              <a:rPr lang="fr-FR" sz="1200" dirty="0" smtClean="0">
                <a:hlinkClick r:id="rId12"/>
              </a:rPr>
              <a:t>http://www.acidrain.org/pages/publications/reports.asp</a:t>
            </a:r>
            <a:endParaRPr lang="fr-FR" sz="1200" dirty="0" smtClean="0"/>
          </a:p>
          <a:p>
            <a:pPr>
              <a:lnSpc>
                <a:spcPct val="80000"/>
              </a:lnSpc>
              <a:buFontTx/>
              <a:buNone/>
            </a:pPr>
            <a:r>
              <a:rPr lang="fr-FR" sz="1200" dirty="0" smtClean="0">
                <a:hlinkClick r:id="rId13"/>
              </a:rPr>
              <a:t>http://www.bartlett.ucl.ac.uk/markbarrett/Environment/LPS/LPS.htm</a:t>
            </a:r>
            <a:endParaRPr lang="fr-FR" sz="1200" dirty="0" smtClean="0"/>
          </a:p>
          <a:p>
            <a:pPr>
              <a:lnSpc>
                <a:spcPct val="80000"/>
              </a:lnSpc>
              <a:buFontTx/>
              <a:buNone/>
            </a:pPr>
            <a:endParaRPr lang="fr-FR" sz="1200" b="1" dirty="0" smtClean="0"/>
          </a:p>
          <a:p>
            <a:pPr>
              <a:lnSpc>
                <a:spcPct val="80000"/>
              </a:lnSpc>
              <a:buFontTx/>
              <a:buNone/>
            </a:pPr>
            <a:r>
              <a:rPr lang="fr-FR" sz="1200" b="1" dirty="0" err="1" smtClean="0"/>
              <a:t>Dynamic</a:t>
            </a:r>
            <a:r>
              <a:rPr lang="fr-FR" sz="1200" b="1" dirty="0" smtClean="0"/>
              <a:t> </a:t>
            </a:r>
            <a:r>
              <a:rPr lang="fr-FR" sz="1200" b="1" dirty="0" err="1" smtClean="0"/>
              <a:t>Physical</a:t>
            </a:r>
            <a:r>
              <a:rPr lang="fr-FR" sz="1200" b="1" dirty="0" smtClean="0"/>
              <a:t> </a:t>
            </a:r>
            <a:r>
              <a:rPr lang="fr-FR" sz="1200" b="1" dirty="0" err="1" smtClean="0"/>
              <a:t>nergy</a:t>
            </a:r>
            <a:r>
              <a:rPr lang="fr-FR" sz="1200" b="1" dirty="0" smtClean="0"/>
              <a:t> Model</a:t>
            </a:r>
            <a:endParaRPr lang="fr-FR" sz="1200" dirty="0" smtClean="0"/>
          </a:p>
          <a:p>
            <a:pPr>
              <a:buNone/>
            </a:pPr>
            <a:r>
              <a:rPr lang="en-GB" sz="1200" u="sng" dirty="0" smtClean="0">
                <a:hlinkClick r:id="rId14"/>
              </a:rPr>
              <a:t>www.bartlett.ucl.ac.uk/web/ben/ede/BENVGEED/ERG 044.pdf</a:t>
            </a:r>
            <a:r>
              <a:rPr lang="en-GB" sz="1200" dirty="0" smtClean="0"/>
              <a:t> </a:t>
            </a:r>
          </a:p>
          <a:p>
            <a:pPr>
              <a:buNone/>
            </a:pPr>
            <a:r>
              <a:rPr lang="en-GB" sz="1200" u="sng" dirty="0" smtClean="0">
                <a:hlinkClick r:id="rId15"/>
              </a:rPr>
              <a:t>www.bartlett.ucl.ac.uk/web/ben/ede/BENVGEED/ERG045_complete.pdf</a:t>
            </a:r>
            <a:r>
              <a:rPr lang="en-GB" sz="1200" dirty="0" smtClean="0"/>
              <a:t> </a:t>
            </a:r>
          </a:p>
          <a:p>
            <a:pPr>
              <a:lnSpc>
                <a:spcPct val="80000"/>
              </a:lnSpc>
              <a:buFontTx/>
              <a:buNone/>
            </a:pPr>
            <a:endParaRPr lang="fr-FR" sz="1200" dirty="0" smtClean="0"/>
          </a:p>
          <a:p>
            <a:pPr>
              <a:lnSpc>
                <a:spcPct val="80000"/>
              </a:lnSpc>
              <a:buFontTx/>
              <a:buNone/>
            </a:pPr>
            <a:endParaRPr lang="fr-FR" sz="1200" dirty="0" smtClean="0"/>
          </a:p>
          <a:p>
            <a:pPr>
              <a:lnSpc>
                <a:spcPct val="80000"/>
              </a:lnSpc>
            </a:pPr>
            <a:endParaRPr lang="fr-FR" sz="1200" dirty="0" smtClean="0"/>
          </a:p>
          <a:p>
            <a:pPr>
              <a:lnSpc>
                <a:spcPct val="80000"/>
              </a:lnSpc>
            </a:pPr>
            <a:endParaRPr lang="fr-FR" sz="1200" dirty="0" smtClean="0"/>
          </a:p>
        </p:txBody>
      </p:sp>
      <p:sp>
        <p:nvSpPr>
          <p:cNvPr id="59394" name="Slide Number Placeholder 5"/>
          <p:cNvSpPr>
            <a:spLocks noGrp="1"/>
          </p:cNvSpPr>
          <p:nvPr>
            <p:ph type="sldNum" sz="quarter" idx="12"/>
          </p:nvPr>
        </p:nvSpPr>
        <p:spPr>
          <a:noFill/>
        </p:spPr>
        <p:txBody>
          <a:bodyPr/>
          <a:lstStyle/>
          <a:p>
            <a:fld id="{87066B16-3B88-4E53-8650-95B3F78695F2}" type="slidenum">
              <a:rPr lang="en-GB"/>
              <a:pPr/>
              <a:t>51</a:t>
            </a:fld>
            <a:endParaRPr lang="en-GB"/>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2"/>
          <p:cNvSpPr>
            <a:spLocks noGrp="1" noChangeArrowheads="1"/>
          </p:cNvSpPr>
          <p:nvPr>
            <p:ph type="title"/>
          </p:nvPr>
        </p:nvSpPr>
        <p:spPr/>
        <p:txBody>
          <a:bodyPr/>
          <a:lstStyle/>
          <a:p>
            <a:pPr eaLnBrk="1" hangingPunct="1"/>
            <a:r>
              <a:rPr lang="en-US" sz="1500" smtClean="0"/>
              <a:t>History and future of people and energy?</a:t>
            </a:r>
          </a:p>
        </p:txBody>
      </p:sp>
      <p:sp>
        <p:nvSpPr>
          <p:cNvPr id="10" name="Content Placeholder 9"/>
          <p:cNvSpPr>
            <a:spLocks noGrp="1"/>
          </p:cNvSpPr>
          <p:nvPr>
            <p:ph idx="1"/>
          </p:nvPr>
        </p:nvSpPr>
        <p:spPr/>
        <p:txBody>
          <a:bodyPr/>
          <a:lstStyle/>
          <a:p>
            <a:endParaRPr lang="en-GB"/>
          </a:p>
        </p:txBody>
      </p:sp>
      <p:sp>
        <p:nvSpPr>
          <p:cNvPr id="40962" name="Slide Number Placeholder 5"/>
          <p:cNvSpPr>
            <a:spLocks noGrp="1"/>
          </p:cNvSpPr>
          <p:nvPr>
            <p:ph type="sldNum" sz="quarter" idx="12"/>
          </p:nvPr>
        </p:nvSpPr>
        <p:spPr bwMode="auto">
          <a:prstGeom prst="rect">
            <a:avLst/>
          </a:prstGeom>
          <a:noFill/>
          <a:ln>
            <a:miter lim="800000"/>
            <a:headEnd/>
            <a:tailEnd/>
          </a:ln>
        </p:spPr>
        <p:txBody>
          <a:bodyPr/>
          <a:lstStyle/>
          <a:p>
            <a:pPr algn="r"/>
            <a:fld id="{C5B027B5-9FAD-4090-81B1-9D2462CA99E1}" type="slidenum">
              <a:rPr lang="en-US"/>
              <a:pPr algn="r"/>
              <a:t>6</a:t>
            </a:fld>
            <a:endParaRPr lang="en-US"/>
          </a:p>
        </p:txBody>
      </p:sp>
      <p:sp>
        <p:nvSpPr>
          <p:cNvPr id="11" name="Rectangle 3"/>
          <p:cNvSpPr txBox="1">
            <a:spLocks noChangeArrowheads="1"/>
          </p:cNvSpPr>
          <p:nvPr/>
        </p:nvSpPr>
        <p:spPr bwMode="auto">
          <a:xfrm>
            <a:off x="214313" y="1071563"/>
            <a:ext cx="3714750" cy="285750"/>
          </a:xfrm>
          <a:prstGeom prst="rect">
            <a:avLst/>
          </a:prstGeom>
          <a:noFill/>
          <a:ln w="9525">
            <a:noFill/>
            <a:miter lim="800000"/>
            <a:headEnd/>
            <a:tailEnd/>
          </a:ln>
        </p:spPr>
        <p:txBody>
          <a:bodyPr/>
          <a:lstStyle/>
          <a:p>
            <a:pPr marL="342900" indent="-342900" eaLnBrk="0" hangingPunct="0">
              <a:spcBef>
                <a:spcPct val="20000"/>
              </a:spcBef>
              <a:defRPr/>
            </a:pPr>
            <a:r>
              <a:rPr lang="en-GB" sz="1400" kern="0" dirty="0">
                <a:latin typeface="+mn-lt"/>
                <a:cs typeface="+mn-cs"/>
              </a:rPr>
              <a:t>1950 to 2100. Transition fossil to renewable</a:t>
            </a:r>
          </a:p>
        </p:txBody>
      </p:sp>
      <p:sp>
        <p:nvSpPr>
          <p:cNvPr id="12" name="Rectangle 3"/>
          <p:cNvSpPr txBox="1">
            <a:spLocks noChangeArrowheads="1"/>
          </p:cNvSpPr>
          <p:nvPr/>
        </p:nvSpPr>
        <p:spPr bwMode="auto">
          <a:xfrm>
            <a:off x="1357313" y="4143375"/>
            <a:ext cx="6572250" cy="285750"/>
          </a:xfrm>
          <a:prstGeom prst="rect">
            <a:avLst/>
          </a:prstGeom>
          <a:noFill/>
          <a:ln w="9525">
            <a:noFill/>
            <a:miter lim="800000"/>
            <a:headEnd/>
            <a:tailEnd/>
          </a:ln>
        </p:spPr>
        <p:txBody>
          <a:bodyPr/>
          <a:lstStyle/>
          <a:p>
            <a:pPr marL="342900" indent="-342900" eaLnBrk="0" hangingPunct="0">
              <a:spcBef>
                <a:spcPct val="20000"/>
              </a:spcBef>
              <a:defRPr/>
            </a:pPr>
            <a:r>
              <a:rPr lang="en-GB" sz="1400" kern="0" dirty="0">
                <a:latin typeface="+mn-lt"/>
                <a:cs typeface="+mn-cs"/>
              </a:rPr>
              <a:t>0 to 2500. Renewable </a:t>
            </a:r>
            <a:r>
              <a:rPr lang="en-GB" sz="1400" kern="0" dirty="0">
                <a:latin typeface="+mn-lt"/>
                <a:cs typeface="+mn-cs"/>
                <a:sym typeface="Wingdings" pitchFamily="2" charset="2"/>
              </a:rPr>
              <a:t>=&gt; fossil =&gt; </a:t>
            </a:r>
            <a:r>
              <a:rPr lang="en-GB" sz="1400" kern="0" dirty="0">
                <a:latin typeface="+mn-lt"/>
                <a:cs typeface="+mn-cs"/>
              </a:rPr>
              <a:t>renewable. Steady state humanity?</a:t>
            </a:r>
          </a:p>
        </p:txBody>
      </p:sp>
      <p:pic>
        <p:nvPicPr>
          <p:cNvPr id="40966" name="Picture 10"/>
          <p:cNvPicPr>
            <a:picLocks noChangeAspect="1" noChangeArrowheads="1"/>
          </p:cNvPicPr>
          <p:nvPr/>
        </p:nvPicPr>
        <p:blipFill>
          <a:blip r:embed="rId3" cstate="print"/>
          <a:srcRect/>
          <a:stretch>
            <a:fillRect/>
          </a:stretch>
        </p:blipFill>
        <p:spPr bwMode="auto">
          <a:xfrm>
            <a:off x="285750" y="1357313"/>
            <a:ext cx="3733800" cy="2486025"/>
          </a:xfrm>
          <a:prstGeom prst="rect">
            <a:avLst/>
          </a:prstGeom>
          <a:noFill/>
          <a:ln w="9525">
            <a:noFill/>
            <a:miter lim="800000"/>
            <a:headEnd/>
            <a:tailEnd/>
          </a:ln>
        </p:spPr>
      </p:pic>
      <p:pic>
        <p:nvPicPr>
          <p:cNvPr id="40967" name="Picture 11"/>
          <p:cNvPicPr>
            <a:picLocks noChangeAspect="1" noChangeArrowheads="1"/>
          </p:cNvPicPr>
          <p:nvPr/>
        </p:nvPicPr>
        <p:blipFill>
          <a:blip r:embed="rId4" cstate="print"/>
          <a:srcRect/>
          <a:stretch>
            <a:fillRect/>
          </a:stretch>
        </p:blipFill>
        <p:spPr bwMode="auto">
          <a:xfrm>
            <a:off x="4643438" y="1428750"/>
            <a:ext cx="3857625" cy="2568575"/>
          </a:xfrm>
          <a:prstGeom prst="rect">
            <a:avLst/>
          </a:prstGeom>
          <a:noFill/>
          <a:ln w="9525">
            <a:noFill/>
            <a:miter lim="800000"/>
            <a:headEnd/>
            <a:tailEnd/>
          </a:ln>
        </p:spPr>
      </p:pic>
      <p:sp>
        <p:nvSpPr>
          <p:cNvPr id="15" name="Rectangle 3"/>
          <p:cNvSpPr txBox="1">
            <a:spLocks noChangeArrowheads="1"/>
          </p:cNvSpPr>
          <p:nvPr/>
        </p:nvSpPr>
        <p:spPr bwMode="auto">
          <a:xfrm>
            <a:off x="4786313" y="1071563"/>
            <a:ext cx="3500437" cy="285750"/>
          </a:xfrm>
          <a:prstGeom prst="rect">
            <a:avLst/>
          </a:prstGeom>
          <a:noFill/>
          <a:ln w="9525">
            <a:noFill/>
            <a:miter lim="800000"/>
            <a:headEnd/>
            <a:tailEnd/>
          </a:ln>
        </p:spPr>
        <p:txBody>
          <a:bodyPr/>
          <a:lstStyle/>
          <a:p>
            <a:pPr marL="342900" indent="-342900" eaLnBrk="0" hangingPunct="0">
              <a:spcBef>
                <a:spcPct val="20000"/>
              </a:spcBef>
              <a:defRPr/>
            </a:pPr>
            <a:r>
              <a:rPr lang="en-GB" sz="1400" kern="0" dirty="0">
                <a:latin typeface="+mn-lt"/>
                <a:cs typeface="+mn-cs"/>
              </a:rPr>
              <a:t>1800 to 2300. </a:t>
            </a:r>
            <a:r>
              <a:rPr lang="en-GB" sz="1400" kern="0" dirty="0"/>
              <a:t>. Transition fossil to renewable </a:t>
            </a:r>
            <a:endParaRPr lang="en-GB" sz="1400" kern="0" dirty="0">
              <a:latin typeface="+mn-lt"/>
              <a:cs typeface="+mn-cs"/>
            </a:endParaRPr>
          </a:p>
        </p:txBody>
      </p:sp>
      <p:pic>
        <p:nvPicPr>
          <p:cNvPr id="40969" name="Picture 4"/>
          <p:cNvPicPr>
            <a:picLocks noChangeAspect="1" noChangeArrowheads="1"/>
          </p:cNvPicPr>
          <p:nvPr/>
        </p:nvPicPr>
        <p:blipFill>
          <a:blip r:embed="rId5" cstate="print"/>
          <a:srcRect/>
          <a:stretch>
            <a:fillRect/>
          </a:stretch>
        </p:blipFill>
        <p:spPr bwMode="auto">
          <a:xfrm>
            <a:off x="928688" y="4421188"/>
            <a:ext cx="7205662" cy="2436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a:spLocks noGrp="1" noChangeArrowheads="1"/>
          </p:cNvSpPr>
          <p:nvPr>
            <p:ph type="title"/>
          </p:nvPr>
        </p:nvSpPr>
        <p:spPr/>
        <p:txBody>
          <a:bodyPr/>
          <a:lstStyle/>
          <a:p>
            <a:pPr eaLnBrk="1" hangingPunct="1"/>
            <a:r>
              <a:rPr lang="en-GB" dirty="0" smtClean="0"/>
              <a:t>The society, energy, environment system</a:t>
            </a:r>
          </a:p>
        </p:txBody>
      </p:sp>
      <p:sp>
        <p:nvSpPr>
          <p:cNvPr id="26628" name="Rectangle 4"/>
          <p:cNvSpPr>
            <a:spLocks noGrp="1" noChangeArrowheads="1"/>
          </p:cNvSpPr>
          <p:nvPr>
            <p:ph idx="1"/>
          </p:nvPr>
        </p:nvSpPr>
        <p:spPr>
          <a:noFill/>
        </p:spPr>
        <p:txBody>
          <a:bodyPr/>
          <a:lstStyle/>
          <a:p>
            <a:pPr eaLnBrk="1" hangingPunct="1">
              <a:lnSpc>
                <a:spcPct val="90000"/>
              </a:lnSpc>
              <a:buFontTx/>
              <a:buNone/>
            </a:pPr>
            <a:r>
              <a:rPr lang="en-GB" sz="1200" dirty="0" smtClean="0"/>
              <a:t>People in society have energy service demands that are met by energy systems which cause primary inputs to the environment. These inputs are modified and transported via media to impact on biota.</a:t>
            </a:r>
          </a:p>
        </p:txBody>
      </p:sp>
      <p:sp>
        <p:nvSpPr>
          <p:cNvPr id="26626" name="Slide Number Placeholder 5"/>
          <p:cNvSpPr>
            <a:spLocks noGrp="1"/>
          </p:cNvSpPr>
          <p:nvPr>
            <p:ph type="sldNum" sz="quarter" idx="12"/>
          </p:nvPr>
        </p:nvSpPr>
        <p:spPr>
          <a:noFill/>
        </p:spPr>
        <p:txBody>
          <a:bodyPr/>
          <a:lstStyle/>
          <a:p>
            <a:fld id="{4ECBBD9A-584D-480F-A8DB-8C5DD7DA00FB}" type="slidenum">
              <a:rPr lang="en-US" smtClean="0"/>
              <a:pPr/>
              <a:t>7</a:t>
            </a:fld>
            <a:endParaRPr lang="en-US" smtClean="0"/>
          </a:p>
        </p:txBody>
      </p:sp>
      <p:pic>
        <p:nvPicPr>
          <p:cNvPr id="8068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28625" y="2060848"/>
            <a:ext cx="8715375" cy="3571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322502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GB" dirty="0" smtClean="0"/>
              <a:t>The energy service chain</a:t>
            </a:r>
          </a:p>
        </p:txBody>
      </p:sp>
      <p:sp>
        <p:nvSpPr>
          <p:cNvPr id="5124" name="Rectangle 3"/>
          <p:cNvSpPr>
            <a:spLocks noGrp="1" noChangeArrowheads="1"/>
          </p:cNvSpPr>
          <p:nvPr>
            <p:ph idx="1"/>
          </p:nvPr>
        </p:nvSpPr>
        <p:spPr>
          <a:xfrm>
            <a:off x="428596" y="1214422"/>
            <a:ext cx="3286148" cy="4697427"/>
          </a:xfrm>
        </p:spPr>
        <p:txBody>
          <a:bodyPr/>
          <a:lstStyle/>
          <a:p>
            <a:pPr>
              <a:buFontTx/>
              <a:buNone/>
            </a:pPr>
            <a:r>
              <a:rPr lang="en-GB" b="1" dirty="0" smtClean="0"/>
              <a:t>SERVICE CHAIN</a:t>
            </a:r>
          </a:p>
          <a:p>
            <a:r>
              <a:rPr lang="en-GB" dirty="0" smtClean="0"/>
              <a:t>Energy required to make and operate service delivery system. </a:t>
            </a:r>
          </a:p>
          <a:p>
            <a:r>
              <a:rPr lang="en-GB" dirty="0" smtClean="0"/>
              <a:t>Services and supplies have spatiotemporal distributions (some weather dependent)</a:t>
            </a:r>
          </a:p>
          <a:p>
            <a:r>
              <a:rPr lang="en-GB" dirty="0" smtClean="0"/>
              <a:t>Storage improves security</a:t>
            </a:r>
          </a:p>
          <a:p>
            <a:endParaRPr lang="en-GB" dirty="0"/>
          </a:p>
          <a:p>
            <a:pPr marL="0" indent="0">
              <a:buNone/>
            </a:pPr>
            <a:r>
              <a:rPr lang="en-GB" dirty="0"/>
              <a:t>A given energy system has a configuration of these principal components:</a:t>
            </a:r>
          </a:p>
          <a:p>
            <a:r>
              <a:rPr lang="en-GB" dirty="0"/>
              <a:t>Demands (D): heating, lighting, transport, etc.</a:t>
            </a:r>
          </a:p>
          <a:p>
            <a:r>
              <a:rPr lang="en-GB" dirty="0"/>
              <a:t>Converters (C): convert energy in one form and place to another</a:t>
            </a:r>
          </a:p>
          <a:p>
            <a:r>
              <a:rPr lang="en-GB" dirty="0"/>
              <a:t>Artificial stores (A): heat, work</a:t>
            </a:r>
          </a:p>
          <a:p>
            <a:r>
              <a:rPr lang="en-GB" dirty="0"/>
              <a:t>Natural stores (N): heat, work</a:t>
            </a:r>
          </a:p>
          <a:p>
            <a:pPr marL="0" indent="0">
              <a:buNone/>
            </a:pPr>
            <a:endParaRPr lang="en-GB" dirty="0"/>
          </a:p>
          <a:p>
            <a:pPr marL="0" indent="0">
              <a:buNone/>
            </a:pPr>
            <a:r>
              <a:rPr lang="en-GB" dirty="0"/>
              <a:t>And it operates in an environment</a:t>
            </a:r>
          </a:p>
          <a:p>
            <a:r>
              <a:rPr lang="en-GB" dirty="0"/>
              <a:t>Environment (V)</a:t>
            </a:r>
          </a:p>
          <a:p>
            <a:endParaRPr lang="en-GB" dirty="0" smtClean="0"/>
          </a:p>
          <a:p>
            <a:pPr>
              <a:buFontTx/>
              <a:buNone/>
            </a:pPr>
            <a:endParaRPr lang="en-GB" dirty="0" smtClean="0"/>
          </a:p>
        </p:txBody>
      </p:sp>
      <p:sp>
        <p:nvSpPr>
          <p:cNvPr id="5122" name="Slide Number Placeholder 3"/>
          <p:cNvSpPr>
            <a:spLocks noGrp="1"/>
          </p:cNvSpPr>
          <p:nvPr>
            <p:ph type="sldNum" sz="quarter" idx="12"/>
          </p:nvPr>
        </p:nvSpPr>
        <p:spPr bwMode="auto">
          <a:prstGeom prst="rect">
            <a:avLst/>
          </a:prstGeom>
          <a:noFill/>
          <a:ln>
            <a:miter lim="800000"/>
            <a:headEnd/>
            <a:tailEnd/>
          </a:ln>
        </p:spPr>
        <p:txBody>
          <a:bodyPr/>
          <a:lstStyle/>
          <a:p>
            <a:pPr algn="r"/>
            <a:fld id="{A6C52620-3C56-4320-AAB2-562BE0BD0E56}" type="slidenum">
              <a:rPr lang="en-GB"/>
              <a:pPr algn="r"/>
              <a:t>8</a:t>
            </a:fld>
            <a:endParaRPr lang="en-GB"/>
          </a:p>
        </p:txBody>
      </p:sp>
      <p:pic>
        <p:nvPicPr>
          <p:cNvPr id="5125" name="Picture 7"/>
          <p:cNvPicPr>
            <a:picLocks noChangeAspect="1" noChangeArrowheads="1"/>
          </p:cNvPicPr>
          <p:nvPr/>
        </p:nvPicPr>
        <p:blipFill>
          <a:blip r:embed="rId3" cstate="print"/>
          <a:srcRect/>
          <a:stretch>
            <a:fillRect/>
          </a:stretch>
        </p:blipFill>
        <p:spPr bwMode="auto">
          <a:xfrm>
            <a:off x="4567287" y="1000107"/>
            <a:ext cx="4121104" cy="5857893"/>
          </a:xfrm>
          <a:prstGeom prst="rect">
            <a:avLst/>
          </a:prstGeom>
          <a:noFill/>
          <a:ln w="9525">
            <a:noFill/>
            <a:miter lim="800000"/>
            <a:headEnd/>
            <a:tailEnd/>
          </a:ln>
        </p:spPr>
      </p:pic>
    </p:spTree>
    <p:extLst>
      <p:ext uri="{BB962C8B-B14F-4D97-AF65-F5344CB8AC3E}">
        <p14:creationId xmlns:p14="http://schemas.microsoft.com/office/powerpoint/2010/main" val="161039501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4294967295"/>
          </p:nvPr>
        </p:nvSpPr>
        <p:spPr bwMode="auto">
          <a:xfrm>
            <a:off x="6553200" y="6245225"/>
            <a:ext cx="2133600" cy="476250"/>
          </a:xfrm>
          <a:prstGeom prst="rect">
            <a:avLst/>
          </a:prstGeom>
          <a:noFill/>
          <a:ln>
            <a:miter lim="800000"/>
            <a:headEnd/>
            <a:tailEnd/>
          </a:ln>
        </p:spPr>
        <p:txBody>
          <a:bodyPr/>
          <a:lstStyle/>
          <a:p>
            <a:pPr algn="r"/>
            <a:fld id="{7F899D03-D798-4B42-B3F6-C3E6989E6D7A}" type="slidenum">
              <a:rPr lang="en-US"/>
              <a:pPr algn="r"/>
              <a:t>9</a:t>
            </a:fld>
            <a:endParaRPr lang="en-US"/>
          </a:p>
        </p:txBody>
      </p:sp>
      <p:sp>
        <p:nvSpPr>
          <p:cNvPr id="14339" name="Rectangle 2"/>
          <p:cNvSpPr>
            <a:spLocks noGrp="1" noChangeArrowheads="1"/>
          </p:cNvSpPr>
          <p:nvPr>
            <p:ph type="title"/>
          </p:nvPr>
        </p:nvSpPr>
        <p:spPr>
          <a:xfrm>
            <a:off x="323850" y="620713"/>
            <a:ext cx="8489950" cy="360362"/>
          </a:xfrm>
        </p:spPr>
        <p:txBody>
          <a:bodyPr/>
          <a:lstStyle/>
          <a:p>
            <a:pPr eaLnBrk="1" hangingPunct="1"/>
            <a:r>
              <a:rPr lang="en-US" sz="1500" smtClean="0"/>
              <a:t>Energy services</a:t>
            </a:r>
          </a:p>
        </p:txBody>
      </p:sp>
      <p:sp>
        <p:nvSpPr>
          <p:cNvPr id="14340" name="Rectangle 3"/>
          <p:cNvSpPr>
            <a:spLocks noGrp="1" noChangeArrowheads="1"/>
          </p:cNvSpPr>
          <p:nvPr>
            <p:ph type="body" idx="1"/>
          </p:nvPr>
        </p:nvSpPr>
        <p:spPr>
          <a:xfrm>
            <a:off x="714375" y="1071563"/>
            <a:ext cx="7246938" cy="5184775"/>
          </a:xfrm>
          <a:noFill/>
        </p:spPr>
        <p:txBody>
          <a:bodyPr/>
          <a:lstStyle/>
          <a:p>
            <a:pPr eaLnBrk="1" hangingPunct="1"/>
            <a:endParaRPr lang="en-GB" smtClean="0"/>
          </a:p>
          <a:p>
            <a:pPr eaLnBrk="1" hangingPunct="1"/>
            <a:endParaRPr lang="en-GB" smtClean="0"/>
          </a:p>
          <a:p>
            <a:pPr eaLnBrk="1" hangingPunct="1"/>
            <a:endParaRPr lang="en-GB" smtClean="0"/>
          </a:p>
          <a:p>
            <a:pPr lvl="1" eaLnBrk="1" hangingPunct="1"/>
            <a:endParaRPr lang="en-GB" smtClean="0"/>
          </a:p>
          <a:p>
            <a:pPr eaLnBrk="1" hangingPunct="1"/>
            <a:endParaRPr lang="en-US" smtClean="0"/>
          </a:p>
        </p:txBody>
      </p:sp>
      <p:pic>
        <p:nvPicPr>
          <p:cNvPr id="14341" name="Picture 2"/>
          <p:cNvPicPr>
            <a:picLocks noChangeAspect="1" noChangeArrowheads="1"/>
          </p:cNvPicPr>
          <p:nvPr/>
        </p:nvPicPr>
        <p:blipFill>
          <a:blip r:embed="rId3" cstate="print"/>
          <a:srcRect/>
          <a:stretch>
            <a:fillRect/>
          </a:stretch>
        </p:blipFill>
        <p:spPr bwMode="auto">
          <a:xfrm>
            <a:off x="1214438" y="1428750"/>
            <a:ext cx="6607175" cy="4554538"/>
          </a:xfrm>
          <a:prstGeom prst="rect">
            <a:avLst/>
          </a:prstGeom>
          <a:noFill/>
          <a:ln w="9525">
            <a:noFill/>
            <a:miter lim="800000"/>
            <a:headEnd/>
            <a:tailEnd/>
          </a:ln>
        </p:spPr>
      </p:pic>
    </p:spTree>
    <p:extLst>
      <p:ext uri="{BB962C8B-B14F-4D97-AF65-F5344CB8AC3E}">
        <p14:creationId xmlns:p14="http://schemas.microsoft.com/office/powerpoint/2010/main" val="793566870"/>
      </p:ext>
    </p:extLst>
  </p:cSld>
  <p:clrMapOvr>
    <a:masterClrMapping/>
  </p:clrMapOvr>
  <p:timing>
    <p:tnLst>
      <p:par>
        <p:cTn id="1" dur="indefinite" restart="never" nodeType="tmRoot"/>
      </p:par>
    </p:tnLst>
  </p:timing>
</p:sld>
</file>

<file path=ppt/theme/theme1.xml><?xml version="1.0" encoding="utf-8"?>
<a:theme xmlns:a="http://schemas.openxmlformats.org/drawingml/2006/main" name="SEETemplate">
  <a:themeElements>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1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None/>
          <a:tabLst/>
          <a:defRPr kumimoji="0" lang="en-GB" sz="1400" b="0" i="0" u="none" strike="noStrike" cap="none" normalizeH="0" baseline="0" smtClean="0">
            <a:ln>
              <a:noFill/>
            </a:ln>
            <a:solidFill>
              <a:schemeClr val="tx1"/>
            </a:solidFill>
            <a:effectLst/>
            <a:latin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Design 15">
    <a:dk1>
      <a:srgbClr val="000000"/>
    </a:dk1>
    <a:lt1>
      <a:srgbClr val="FFFFFF"/>
    </a:lt1>
    <a:dk2>
      <a:srgbClr val="000000"/>
    </a:dk2>
    <a:lt2>
      <a:srgbClr val="808080"/>
    </a:lt2>
    <a:accent1>
      <a:srgbClr val="7FA1AC"/>
    </a:accent1>
    <a:accent2>
      <a:srgbClr val="459CBD"/>
    </a:accent2>
    <a:accent3>
      <a:srgbClr val="FFFFFF"/>
    </a:accent3>
    <a:accent4>
      <a:srgbClr val="000000"/>
    </a:accent4>
    <a:accent5>
      <a:srgbClr val="C0CDD2"/>
    </a:accent5>
    <a:accent6>
      <a:srgbClr val="3E8DAB"/>
    </a:accent6>
    <a:hlink>
      <a:srgbClr val="A8C0D1"/>
    </a:hlink>
    <a:folHlink>
      <a:srgbClr val="C88BA9"/>
    </a:folHlink>
  </a:clrScheme>
  <a:fontScheme name="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10360</TotalTime>
  <Words>2016</Words>
  <Application>Microsoft Office PowerPoint</Application>
  <PresentationFormat>On-screen Show (4:3)</PresentationFormat>
  <Paragraphs>484</Paragraphs>
  <Slides>51</Slides>
  <Notes>51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3" baseType="lpstr">
      <vt:lpstr>SEETemplate</vt:lpstr>
      <vt:lpstr>Chart</vt:lpstr>
      <vt:lpstr>    Energy Demand - socioeconomic basis  Society Energy Environment systems modelling        </vt:lpstr>
      <vt:lpstr>SEE Energy Demand - socioeconomic : Contents</vt:lpstr>
      <vt:lpstr>The society, energy environment system and models</vt:lpstr>
      <vt:lpstr>Homo sapiens</vt:lpstr>
      <vt:lpstr>History of people and energy</vt:lpstr>
      <vt:lpstr>History and future of people and energy?</vt:lpstr>
      <vt:lpstr>The society, energy, environment system</vt:lpstr>
      <vt:lpstr>The energy service chain</vt:lpstr>
      <vt:lpstr>Energy services</vt:lpstr>
      <vt:lpstr>Energy services and demand drivers</vt:lpstr>
      <vt:lpstr>Future demand: activity projections</vt:lpstr>
      <vt:lpstr>Future demand: general considerations 1</vt:lpstr>
      <vt:lpstr>Future demand: general considerations 2</vt:lpstr>
      <vt:lpstr>Demography and consumption</vt:lpstr>
      <vt:lpstr>Demographic projections</vt:lpstr>
      <vt:lpstr>A Demography model</vt:lpstr>
      <vt:lpstr>Demography model inputs and outputs (UK)</vt:lpstr>
      <vt:lpstr>Future UK demography: population and age</vt:lpstr>
      <vt:lpstr>Future UK demography: population and age</vt:lpstr>
      <vt:lpstr>Household formation</vt:lpstr>
      <vt:lpstr>Household formation model</vt:lpstr>
      <vt:lpstr>Future UK demography : household model projection</vt:lpstr>
      <vt:lpstr>Households, dwellings: history</vt:lpstr>
      <vt:lpstr>UK demography and dwellings, 2007</vt:lpstr>
      <vt:lpstr>Dwelling stock model</vt:lpstr>
      <vt:lpstr>Future UK dwellings: built form</vt:lpstr>
      <vt:lpstr>Future UK population, households and household size</vt:lpstr>
      <vt:lpstr>Future building needs:  EU population</vt:lpstr>
      <vt:lpstr>Future building needs: Europe households</vt:lpstr>
      <vt:lpstr>World building needs</vt:lpstr>
      <vt:lpstr>Personal time use and space</vt:lpstr>
      <vt:lpstr>Homo multicellulus – a life in boxes</vt:lpstr>
      <vt:lpstr>Person in building : processes</vt:lpstr>
      <vt:lpstr>UK Personal time use : annual</vt:lpstr>
      <vt:lpstr>UK Personal time use : by age</vt:lpstr>
      <vt:lpstr>UK Personal time use : by space and activity</vt:lpstr>
      <vt:lpstr>Travel patterns</vt:lpstr>
      <vt:lpstr>Consumption: choice and use of technologies</vt:lpstr>
      <vt:lpstr>Energy and emission: manufacturing vs use</vt:lpstr>
      <vt:lpstr>Carbon emission by energy service</vt:lpstr>
      <vt:lpstr>Comfort temperature, clothing and activity</vt:lpstr>
      <vt:lpstr>Technologies for buildings: electric appliances</vt:lpstr>
      <vt:lpstr>Expenditure</vt:lpstr>
      <vt:lpstr>UK income and energy use</vt:lpstr>
      <vt:lpstr>Consumption:  carbon and energy intensity</vt:lpstr>
      <vt:lpstr>UK income and travel</vt:lpstr>
      <vt:lpstr>Lifestyle choice and carbon</vt:lpstr>
      <vt:lpstr>Global carbon and population</vt:lpstr>
      <vt:lpstr>Ethics: equal CO2 emission per person?</vt:lpstr>
      <vt:lpstr>The importance of fast measures - avoid tipping points</vt:lpstr>
      <vt:lpstr>References: Barrett work</vt:lpstr>
    </vt:vector>
  </TitlesOfParts>
  <Company>UCL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Energy Demand - socioeconomic basis  Society Energy Environment systems modelling        </dc:title>
  <dc:creator>Andy Stone</dc:creator>
  <cp:lastModifiedBy>Mark</cp:lastModifiedBy>
  <cp:revision>42</cp:revision>
  <dcterms:created xsi:type="dcterms:W3CDTF">2010-01-25T16:52:57Z</dcterms:created>
  <dcterms:modified xsi:type="dcterms:W3CDTF">2013-01-23T16:51:08Z</dcterms:modified>
</cp:coreProperties>
</file>